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6" r:id="rId2"/>
    <p:sldId id="291" r:id="rId3"/>
    <p:sldId id="290" r:id="rId4"/>
    <p:sldId id="292" r:id="rId5"/>
    <p:sldId id="257" r:id="rId6"/>
    <p:sldId id="289" r:id="rId7"/>
    <p:sldId id="267" r:id="rId8"/>
    <p:sldId id="268" r:id="rId9"/>
    <p:sldId id="273" r:id="rId10"/>
    <p:sldId id="275" r:id="rId11"/>
    <p:sldId id="260" r:id="rId12"/>
    <p:sldId id="283" r:id="rId13"/>
    <p:sldId id="284" r:id="rId14"/>
    <p:sldId id="285" r:id="rId15"/>
    <p:sldId id="295" r:id="rId16"/>
    <p:sldId id="294" r:id="rId17"/>
    <p:sldId id="296" r:id="rId18"/>
    <p:sldId id="297" r:id="rId19"/>
    <p:sldId id="272" r:id="rId20"/>
    <p:sldId id="281" r:id="rId21"/>
    <p:sldId id="282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750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8928CE3-2331-47C4-8044-BE25BF2C1D33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104875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752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8753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754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D9D423-F8FD-469B-847A-CFB5F4E025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6587D5-F077-4AF7-A49F-45E5E5015E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8C6D9-4723-48F2-B657-5AF6A59BA9A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CED65E-860B-41C2-B9E6-6F67EE44DA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8B8A0E-2656-41A4-99AF-10EB0412115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4D7D67-7C7D-4A1E-A25B-384A92F3733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BE1D8-8006-44FA-A69C-99A6D559131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AC3817-7CCB-404C-946F-61767E035D0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88D94E-EE3B-4B5D-BC32-CC2F9081F49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9341-A1ED-4D0E-9133-5B2A4215B417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50E-4C13-469B-8025-77A81F421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D72F-B521-4FF5-9CD7-2330718EC091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89AC-0929-4F22-9B3E-F335F2BE9722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0F0B9-C103-439F-AF16-F772037D6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1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10515601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noProof="1">
                <a:solidFill>
                  <a:srgbClr val="045C75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noProof="1" smtClean="0">
                <a:solidFill>
                  <a:srgbClr val="045C75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noProof="1">
                <a:solidFill>
                  <a:srgbClr val="045C75"/>
                </a:solidFill>
                <a:latin typeface="Arial" charset="0"/>
              </a:defRPr>
            </a:lvl1pPr>
          </a:lstStyle>
          <a:p>
            <a:fld id="{3EEB32B8-03B7-496A-B65E-146E946E73A3}" type="slidenum">
              <a:rPr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9570-F79A-4876-B08B-4F84734430C7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5866-BBDF-440D-B1A7-7F286B16C6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95DA-5E5F-4ADA-BBFB-798ACC0C749A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C622-FEA7-4507-8419-6F522F8390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98CA-8DCF-47C5-9E22-BA3CBA3AF296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A7E5-4E40-4F2C-BADF-1D5B1CEAE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40F6-05CF-46D1-AE31-4F681E761022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B7B1-5ADA-4105-86B9-EEFE4D29B8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1BA1-3D9C-4911-AF94-34856DAA7E22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0138-0E96-4C61-8969-5CA158DC24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75FE-593E-4EBF-81A1-34A1852A2B9F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67DC4-5C8C-458F-8D96-597E747DA8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C6F4-378A-4EC0-B781-85CC32416E3C}" type="slidenum">
              <a:rPr lang="en-US" altLang="zh-CN"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8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任意多边形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10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3F73-4E8B-480E-AD4C-9D906AB2340E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E8C8-5E04-485A-987E-9B54A3294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FC15D-DF24-47FC-81F1-126FF9D15D8B}" type="datetimeFigureOut">
              <a:rPr lang="zh-CN" altLang="en-US"/>
              <a:pPr>
                <a:defRPr/>
              </a:pPr>
              <a:t>2019-12-10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CAFD1D-7E9B-4EF9-8C95-0D2525B341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1" r:id="rId2"/>
    <p:sldLayoutId id="2147483688" r:id="rId3"/>
    <p:sldLayoutId id="2147483682" r:id="rId4"/>
    <p:sldLayoutId id="2147483683" r:id="rId5"/>
    <p:sldLayoutId id="2147483684" r:id="rId6"/>
    <p:sldLayoutId id="2147483685" r:id="rId7"/>
    <p:sldLayoutId id="2147483689" r:id="rId8"/>
    <p:sldLayoutId id="2147483690" r:id="rId9"/>
    <p:sldLayoutId id="2147483691" r:id="rId10"/>
    <p:sldLayoutId id="2147483686" r:id="rId11"/>
    <p:sldLayoutId id="2147483692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隶书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&#26700;&#38754;\&#25991;&#27719;&#36335;&#23567;&#23398;2019&#25945;&#24072;&#22522;&#30784;&#25945;&#32946;&#25104;&#26524;\&#35838;&#20214;\&#35838;&#20214;&#65288;&#37011;&#24120;&#23439;&#65289;&#65306;&#31435;&#23450;&#36339;&#36828;\&#31435;&#23450;&#36339;&#36828;&#35270;&#39057;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59263" y="4365625"/>
            <a:ext cx="3146425" cy="852488"/>
          </a:xfrm>
        </p:spPr>
        <p:txBody>
          <a:bodyPr/>
          <a:lstStyle/>
          <a:p>
            <a:pPr marR="0"/>
            <a:r>
              <a:rPr lang="zh-CN" altLang="en-US" b="1" smtClean="0">
                <a:solidFill>
                  <a:schemeClr val="bg1"/>
                </a:solidFill>
              </a:rPr>
              <a:t>文汇路小学   邓常宏</a:t>
            </a:r>
          </a:p>
        </p:txBody>
      </p:sp>
      <p:sp>
        <p:nvSpPr>
          <p:cNvPr id="1048589" name="Text Box 4"/>
          <p:cNvSpPr txBox="1">
            <a:spLocks noChangeArrowheads="1"/>
          </p:cNvSpPr>
          <p:nvPr/>
        </p:nvSpPr>
        <p:spPr bwMode="auto">
          <a:xfrm>
            <a:off x="9748838" y="1557338"/>
            <a:ext cx="217963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4722"/>
          </a:bodyPr>
          <a:lstStyle>
            <a:lvl1pPr algn="ctr">
              <a:defRPr sz="2000">
                <a:solidFill>
                  <a:srgbClr val="5BAD4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 algn="ctr" defTabSz="685800">
              <a:lnSpc>
                <a:spcPct val="90000"/>
              </a:lnSpc>
              <a:spcBef>
                <a:spcPts val="375"/>
              </a:spcBef>
              <a:defRPr>
                <a:solidFill>
                  <a:srgbClr val="5BAD49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 algn="ctr" defTabSz="685800">
              <a:spcBef>
                <a:spcPct val="20000"/>
              </a:spcBef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 algn="ctr" defTabSz="685800">
              <a:spcBef>
                <a:spcPct val="20000"/>
              </a:spcBef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 algn="ctr" defTabSz="685800">
              <a:spcBef>
                <a:spcPct val="20000"/>
              </a:spcBef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algn="ctr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algn="ctr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algn="ctr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algn="ctr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08080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2119313"/>
            <a:ext cx="1219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66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立  定  跳  远</a:t>
            </a:r>
            <a:r>
              <a:rPr lang="zh-CN" altLang="en-US" sz="6600" b="1">
                <a:latin typeface="黑体" pitchFamily="49" charset="-122"/>
                <a:ea typeface="黑体" pitchFamily="49" charset="-122"/>
              </a:rPr>
              <a:t/>
            </a:r>
            <a:br>
              <a:rPr lang="zh-CN" altLang="en-US" sz="6600" b="1">
                <a:latin typeface="黑体" pitchFamily="49" charset="-122"/>
                <a:ea typeface="黑体" pitchFamily="49" charset="-122"/>
              </a:rPr>
            </a:br>
            <a:endParaRPr lang="zh-CN" altLang="en-US" sz="66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31838" y="473075"/>
            <a:ext cx="287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Constantia" pitchFamily="18" charset="0"/>
              </a:rPr>
              <a:t>五年级体育上册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/>
          <a:lstStyle/>
          <a:p>
            <a:pPr algn="ctr"/>
            <a:r>
              <a:rPr lang="zh-CN" altLang="en-US" sz="6000" b="1" noProof="1" smtClean="0">
                <a:solidFill>
                  <a:srgbClr val="FF0000"/>
                </a:solidFill>
              </a:rPr>
              <a:t>难 点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 lIns="91439" tIns="45719" rIns="91439" bIns="45719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sz="5400" b="1" noProof="1"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5400" b="1" noProof="1">
                <a:solidFill>
                  <a:schemeClr val="accent4"/>
                </a:solidFill>
                <a:latin typeface="+mn-ea"/>
              </a:rPr>
              <a:t>抬 腿 收 腹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88" y="623888"/>
            <a:ext cx="6313487" cy="339725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第一步：                                                                                    </a:t>
            </a:r>
            <a:r>
              <a:rPr lang="zh-CN" sz="2800" dirty="0">
                <a:latin typeface="+mn-ea"/>
                <a:ea typeface="+mn-ea"/>
                <a:cs typeface="+mj-cs"/>
                <a:sym typeface="+mn-ea"/>
              </a:rPr>
              <a:t>两脚自然左右开立约与肩同宽</a:t>
            </a: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，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上体稍</a:t>
            </a:r>
            <a:r>
              <a:rPr lang="zh-CN" sz="2800" dirty="0">
                <a:latin typeface="+mn-ea"/>
                <a:ea typeface="+mn-ea"/>
                <a:cs typeface="+mj-cs"/>
                <a:sym typeface="+mn-ea"/>
              </a:rPr>
              <a:t>前倾，两臂前后摆动</a:t>
            </a: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动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各</a:t>
            </a:r>
            <a:r>
              <a:rPr lang="zh-CN" sz="2800" dirty="0">
                <a:latin typeface="+mn-ea"/>
                <a:ea typeface="+mn-ea"/>
                <a:cs typeface="+mj-cs"/>
                <a:sym typeface="+mn-ea"/>
              </a:rPr>
              <a:t>一次，</a:t>
            </a: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两腿</a:t>
            </a:r>
            <a:r>
              <a:rPr lang="zh-CN" sz="2800" dirty="0">
                <a:latin typeface="+mn-ea"/>
                <a:ea typeface="+mn-ea"/>
                <a:cs typeface="+mj-cs"/>
                <a:sym typeface="+mn-ea"/>
              </a:rPr>
              <a:t>配合做自然</a:t>
            </a: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弹性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sz="2800" dirty="0" smtClean="0">
                <a:latin typeface="+mn-ea"/>
                <a:ea typeface="+mn-ea"/>
                <a:cs typeface="+mj-cs"/>
                <a:sym typeface="+mn-ea"/>
              </a:rPr>
              <a:t>屈伸</a:t>
            </a:r>
            <a:r>
              <a:rPr lang="zh-CN" sz="2800" dirty="0">
                <a:latin typeface="+mn-ea"/>
                <a:ea typeface="+mn-ea"/>
                <a:cs typeface="+mj-cs"/>
                <a:sym typeface="+mn-ea"/>
              </a:rPr>
              <a:t>。   </a:t>
            </a:r>
            <a:r>
              <a:rPr lang="zh-CN" dirty="0">
                <a:latin typeface="+mn-ea"/>
                <a:ea typeface="+mn-ea"/>
                <a:cs typeface="+mj-cs"/>
                <a:sym typeface="+mn-ea"/>
              </a:rPr>
              <a:t> </a:t>
            </a:r>
            <a:r>
              <a:rPr lang="zh-CN" altLang="en-US" dirty="0">
                <a:cs typeface="+mj-cs"/>
              </a:rPr>
              <a:t/>
            </a:r>
            <a:br>
              <a:rPr lang="zh-CN" altLang="en-US" dirty="0">
                <a:cs typeface="+mj-cs"/>
              </a:rPr>
            </a:br>
            <a:endParaRPr lang="zh-CN" altLang="en-US" dirty="0">
              <a:cs typeface="+mj-cs"/>
            </a:endParaRPr>
          </a:p>
        </p:txBody>
      </p:sp>
      <p:sp>
        <p:nvSpPr>
          <p:cNvPr id="10486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8038" y="3927475"/>
            <a:ext cx="6313487" cy="19843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400" b="1" dirty="0">
                <a:solidFill>
                  <a:schemeClr val="hlink"/>
                </a:solidFill>
                <a:sym typeface="+mn-ea"/>
              </a:rPr>
              <a:t>问</a:t>
            </a:r>
            <a:r>
              <a:rPr lang="zh-CN" altLang="en-US" sz="2400" dirty="0">
                <a:solidFill>
                  <a:schemeClr val="tx2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DCA620"/>
                </a:solidFill>
                <a:sym typeface="+mn-ea"/>
              </a:rPr>
              <a:t>为什么我们要下蹲和向后</a:t>
            </a:r>
            <a:r>
              <a:rPr lang="zh-CN" altLang="en-US" sz="2400" b="1" dirty="0" smtClean="0">
                <a:solidFill>
                  <a:srgbClr val="DCA620"/>
                </a:solidFill>
                <a:sym typeface="+mn-ea"/>
              </a:rPr>
              <a:t>摆手呢</a:t>
            </a:r>
            <a:r>
              <a:rPr lang="zh-CN" altLang="en-US" sz="2400" b="1" dirty="0">
                <a:solidFill>
                  <a:srgbClr val="DCA620"/>
                </a:solidFill>
                <a:sym typeface="+mn-ea"/>
              </a:rPr>
              <a:t>？</a:t>
            </a:r>
            <a:endParaRPr lang="zh-CN" altLang="en-US" sz="2400" b="1" noProof="1">
              <a:solidFill>
                <a:srgbClr val="DCA620"/>
              </a:solidFill>
            </a:endParaRPr>
          </a:p>
          <a:p>
            <a:pPr>
              <a:lnSpc>
                <a:spcPts val="4115"/>
              </a:lnSpc>
              <a:spcAft>
                <a:spcPts val="0"/>
              </a:spcAft>
              <a:buClr>
                <a:schemeClr val="accent3"/>
              </a:buClr>
              <a:buSzPct val="33000"/>
              <a:defRPr/>
            </a:pPr>
            <a:r>
              <a:rPr lang="zh-CN" altLang="en-US" sz="2400" b="1" dirty="0">
                <a:solidFill>
                  <a:schemeClr val="hlink"/>
                </a:solidFill>
                <a:sym typeface="+mn-ea"/>
              </a:rPr>
              <a:t>答</a:t>
            </a:r>
            <a:r>
              <a:rPr lang="zh-CN" altLang="en-US" sz="2400" dirty="0">
                <a:solidFill>
                  <a:schemeClr val="tx2"/>
                </a:solidFill>
                <a:sym typeface="+mn-ea"/>
              </a:rPr>
              <a:t>：</a:t>
            </a:r>
            <a:r>
              <a:rPr lang="zh-CN" altLang="en-US" sz="24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下蹲便于我们蹲起，向后摆手</a:t>
            </a:r>
            <a:r>
              <a:rPr lang="zh-CN" altLang="en-US" sz="24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便</a:t>
            </a:r>
            <a:endParaRPr lang="en-US" altLang="zh-CN" sz="2400" b="1" dirty="0" smtClean="0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  <a:p>
            <a:pPr>
              <a:lnSpc>
                <a:spcPts val="4115"/>
              </a:lnSpc>
              <a:spcAft>
                <a:spcPts val="0"/>
              </a:spcAft>
              <a:buClr>
                <a:schemeClr val="accent3"/>
              </a:buClr>
              <a:buSzPct val="33000"/>
              <a:defRPr/>
            </a:pPr>
            <a:r>
              <a:rPr lang="zh-CN" altLang="en-US" sz="24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于</a:t>
            </a:r>
            <a:r>
              <a:rPr lang="zh-CN" altLang="en-US" sz="24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我们向前上方摆手，展开动作</a:t>
            </a:r>
            <a:endParaRPr lang="zh-CN" altLang="en-US" sz="24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DCA62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sz="2800" b="1" dirty="0">
              <a:solidFill>
                <a:schemeClr val="tx2"/>
              </a:solidFill>
            </a:endParaRPr>
          </a:p>
        </p:txBody>
      </p:sp>
      <p:pic>
        <p:nvPicPr>
          <p:cNvPr id="29699" name="图片占位符 2" descr="C:\Users\ting\Desktop\图片1.png图片1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3" b="2113"/>
          <a:stretch>
            <a:fillRect/>
          </a:stretch>
        </p:blipFill>
        <p:spPr>
          <a:xfrm rot="420000">
            <a:off x="5572125" y="542925"/>
            <a:ext cx="6157913" cy="3932238"/>
          </a:xfrm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88" y="623888"/>
            <a:ext cx="6313487" cy="339725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第二步：空中动作</a:t>
            </a:r>
            <a:r>
              <a:rPr lang="zh-CN" altLang="en-US" sz="2800" dirty="0">
                <a:latin typeface="+mn-ea"/>
                <a:ea typeface="+mn-ea"/>
                <a:cs typeface="+mj-cs"/>
              </a:rPr>
              <a:t/>
            </a:r>
            <a:br>
              <a:rPr lang="zh-CN" altLang="en-US" sz="2800" dirty="0">
                <a:latin typeface="+mn-ea"/>
                <a:ea typeface="+mn-ea"/>
                <a:cs typeface="+mj-cs"/>
              </a:rPr>
            </a:b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然后两臂用力向前上方摆动</a:t>
            </a: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，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同时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两脚用力蹬地。</a:t>
            </a:r>
            <a:r>
              <a:rPr lang="zh-CN" altLang="en-US" sz="2800" dirty="0">
                <a:latin typeface="+mn-ea"/>
                <a:ea typeface="+mn-ea"/>
                <a:cs typeface="+mj-cs"/>
              </a:rPr>
              <a:t/>
            </a:r>
            <a:br>
              <a:rPr lang="zh-CN" altLang="en-US" sz="2800" dirty="0">
                <a:latin typeface="+mn-ea"/>
                <a:ea typeface="+mn-ea"/>
                <a:cs typeface="+mj-cs"/>
              </a:rPr>
            </a:br>
            <a:endParaRPr lang="zh-CN" altLang="en-US" sz="2800" dirty="0">
              <a:latin typeface="+mn-ea"/>
              <a:ea typeface="+mn-ea"/>
              <a:cs typeface="+mj-cs"/>
            </a:endParaRPr>
          </a:p>
        </p:txBody>
      </p:sp>
      <p:sp>
        <p:nvSpPr>
          <p:cNvPr id="10486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3883025"/>
            <a:ext cx="6313487" cy="198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>
                <a:solidFill>
                  <a:schemeClr val="hlink"/>
                </a:solidFill>
                <a:sym typeface="+mn-ea"/>
              </a:rPr>
              <a:t>问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DCA62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为什么我们要展开身体呢？</a:t>
            </a:r>
            <a:endParaRPr lang="zh-CN" altLang="en-US" sz="2800" b="1" noProof="1">
              <a:solidFill>
                <a:srgbClr val="DCA62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>
                <a:solidFill>
                  <a:schemeClr val="hlink"/>
                </a:solidFill>
                <a:sym typeface="+mn-ea"/>
              </a:rPr>
              <a:t>答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展开身体便于我们获得</a:t>
            </a: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更好</a:t>
            </a:r>
            <a:endParaRPr lang="en-US" altLang="zh-CN" sz="2800" b="1" dirty="0" smtClean="0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  <a:p>
            <a:pPr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的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飞行角度</a:t>
            </a: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DCA62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sz="2400" b="1" dirty="0">
              <a:solidFill>
                <a:schemeClr val="tx2"/>
              </a:solidFill>
            </a:endParaRPr>
          </a:p>
        </p:txBody>
      </p:sp>
      <p:pic>
        <p:nvPicPr>
          <p:cNvPr id="31747" name="图片占位符 2" descr="C:\Users\ting\Desktop\图片2.png图片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3" b="2113"/>
          <a:stretch>
            <a:fillRect/>
          </a:stretch>
        </p:blipFill>
        <p:spPr>
          <a:xfrm>
            <a:off x="6035675" y="1339850"/>
            <a:ext cx="6156325" cy="3930650"/>
          </a:xfrm>
          <a:noFill/>
          <a:ln w="9525">
            <a:noFill/>
            <a:miter lim="800000"/>
          </a:ln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88" y="1062038"/>
            <a:ext cx="6313487" cy="265430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第三步：收腹动作</a:t>
            </a:r>
            <a:r>
              <a:rPr lang="zh-CN" altLang="en-US" sz="2800" dirty="0">
                <a:latin typeface="+mn-ea"/>
                <a:ea typeface="+mn-ea"/>
                <a:cs typeface="+mj-cs"/>
              </a:rPr>
              <a:t/>
            </a:r>
            <a:br>
              <a:rPr lang="zh-CN" altLang="en-US" sz="2800" dirty="0">
                <a:latin typeface="+mn-ea"/>
                <a:ea typeface="+mn-ea"/>
                <a:cs typeface="+mj-cs"/>
              </a:rPr>
            </a:br>
            <a:r>
              <a:rPr lang="en-US" altLang="zh-CN" sz="2800" dirty="0">
                <a:latin typeface="+mn-ea"/>
                <a:ea typeface="+mn-ea"/>
                <a:cs typeface="+mj-cs"/>
                <a:sym typeface="+mn-ea"/>
              </a:rPr>
              <a:t>    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迅速向前上方跳出，</a:t>
            </a: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然后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收腹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两腿积极向前摆动，两</a:t>
            </a: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臂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由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上向前下方摆动</a:t>
            </a:r>
            <a:r>
              <a:rPr lang="zh-CN" altLang="en-US" sz="2800" dirty="0">
                <a:latin typeface="+mn-lt"/>
                <a:ea typeface="+mn-ea"/>
                <a:cs typeface="+mj-cs"/>
                <a:sym typeface="+mn-ea"/>
              </a:rPr>
              <a:t>。</a:t>
            </a:r>
            <a:endParaRPr lang="zh-CN" altLang="en-US" sz="2800" dirty="0">
              <a:latin typeface="+mn-ea"/>
              <a:ea typeface="+mn-ea"/>
              <a:cs typeface="+mj-cs"/>
            </a:endParaRPr>
          </a:p>
        </p:txBody>
      </p:sp>
      <p:sp>
        <p:nvSpPr>
          <p:cNvPr id="10486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3883025"/>
            <a:ext cx="6313487" cy="19859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>
                <a:solidFill>
                  <a:schemeClr val="hlink"/>
                </a:solidFill>
                <a:sym typeface="+mn-ea"/>
              </a:rPr>
              <a:t>问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DCA62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为什么我们要尽量收腹呢？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答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收腹是为了让腿收得更高</a:t>
            </a: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，</a:t>
            </a:r>
            <a:endParaRPr lang="en-US" altLang="zh-CN" sz="2800" b="1" dirty="0" smtClean="0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从而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获得更远的距离。</a:t>
            </a: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DCA62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sz="2400" b="1" dirty="0">
              <a:solidFill>
                <a:schemeClr val="tx2"/>
              </a:solidFill>
            </a:endParaRPr>
          </a:p>
        </p:txBody>
      </p:sp>
      <p:pic>
        <p:nvPicPr>
          <p:cNvPr id="33795" name="图片占位符 2" descr="C:\Users\ting\Desktop\图片3.png图片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3" b="2113"/>
          <a:stretch>
            <a:fillRect/>
          </a:stretch>
        </p:blipFill>
        <p:spPr>
          <a:xfrm rot="420000">
            <a:off x="5667375" y="488950"/>
            <a:ext cx="6157913" cy="3932238"/>
          </a:xfrm>
          <a:noFill/>
          <a:ln w="9525">
            <a:noFill/>
            <a:miter lim="800000"/>
          </a:ln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3"/>
          <p:cNvSpPr>
            <a:spLocks noGrp="1" noChangeArrowheads="1"/>
          </p:cNvSpPr>
          <p:nvPr>
            <p:ph type="title"/>
          </p:nvPr>
        </p:nvSpPr>
        <p:spPr>
          <a:xfrm>
            <a:off x="839788" y="623888"/>
            <a:ext cx="6313487" cy="339725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第四步：落地动作</a:t>
            </a:r>
            <a:r>
              <a:rPr lang="zh-CN" altLang="en-US" sz="2800" dirty="0">
                <a:latin typeface="+mn-ea"/>
                <a:ea typeface="+mn-ea"/>
                <a:cs typeface="+mj-cs"/>
              </a:rPr>
              <a:t/>
            </a:r>
            <a:br>
              <a:rPr lang="zh-CN" altLang="en-US" sz="2800" dirty="0">
                <a:latin typeface="+mn-ea"/>
                <a:ea typeface="+mn-ea"/>
                <a:cs typeface="+mj-cs"/>
              </a:rPr>
            </a:b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落地时以脚跟先着地</a:t>
            </a: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，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屈膝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缓冲，上体</a:t>
            </a: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保持</a:t>
            </a:r>
            <a: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  <a:t/>
            </a:r>
            <a:br>
              <a:rPr lang="en-US" altLang="zh-CN" sz="2800" dirty="0" smtClean="0">
                <a:latin typeface="+mn-ea"/>
                <a:ea typeface="+mn-ea"/>
                <a:cs typeface="+mj-cs"/>
                <a:sym typeface="+mn-ea"/>
              </a:rPr>
            </a:br>
            <a:r>
              <a:rPr lang="zh-CN" altLang="en-US" sz="2800" dirty="0" smtClean="0">
                <a:latin typeface="+mn-ea"/>
                <a:ea typeface="+mn-ea"/>
                <a:cs typeface="+mj-cs"/>
                <a:sym typeface="+mn-ea"/>
              </a:rPr>
              <a:t>前</a:t>
            </a:r>
            <a:r>
              <a:rPr lang="zh-CN" altLang="en-US" sz="2800" dirty="0">
                <a:latin typeface="+mn-ea"/>
                <a:ea typeface="+mn-ea"/>
                <a:cs typeface="+mj-cs"/>
                <a:sym typeface="+mn-ea"/>
              </a:rPr>
              <a:t>倾。</a:t>
            </a:r>
            <a:r>
              <a:rPr lang="zh-CN" altLang="en-US" sz="2800" dirty="0">
                <a:latin typeface="+mn-ea"/>
                <a:ea typeface="+mn-ea"/>
                <a:cs typeface="+mj-cs"/>
              </a:rPr>
              <a:t/>
            </a:r>
            <a:br>
              <a:rPr lang="zh-CN" altLang="en-US" sz="2800" dirty="0">
                <a:latin typeface="+mn-ea"/>
                <a:ea typeface="+mn-ea"/>
                <a:cs typeface="+mj-cs"/>
              </a:rPr>
            </a:br>
            <a:endParaRPr lang="zh-CN" altLang="en-US" sz="2800" dirty="0">
              <a:latin typeface="+mn-ea"/>
              <a:ea typeface="+mn-ea"/>
              <a:cs typeface="+mj-cs"/>
            </a:endParaRPr>
          </a:p>
        </p:txBody>
      </p:sp>
      <p:sp>
        <p:nvSpPr>
          <p:cNvPr id="10486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9788" y="3883025"/>
            <a:ext cx="6313487" cy="1985963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>
                <a:solidFill>
                  <a:schemeClr val="hlink"/>
                </a:solidFill>
                <a:sym typeface="+mn-ea"/>
              </a:rPr>
              <a:t>问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DCA620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我们怎样才能落地站稳呢？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答</a:t>
            </a:r>
            <a:r>
              <a:rPr lang="zh-CN" altLang="en-US" sz="2800" dirty="0">
                <a:sym typeface="+mn-ea"/>
              </a:rPr>
              <a:t>：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腿要主动落地，着地缓冲</a:t>
            </a: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，</a:t>
            </a:r>
            <a:endParaRPr lang="en-US" altLang="zh-CN" sz="2800" b="1" dirty="0" smtClean="0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  <a:sym typeface="+mn-ea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zh-CN" altLang="en-US" sz="2800" b="1" dirty="0" smtClean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是</a:t>
            </a:r>
            <a:r>
              <a:rPr lang="zh-CN" altLang="en-US" sz="2800" b="1" dirty="0">
                <a:solidFill>
                  <a:srgbClr val="FF9933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+mn-ea"/>
              </a:rPr>
              <a:t>落地站稳的关健。</a:t>
            </a: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FF9933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altLang="en-US" sz="2800" b="1" noProof="1">
              <a:solidFill>
                <a:srgbClr val="DCA620"/>
              </a:solidFill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zh-CN" sz="2400" b="1" dirty="0">
              <a:solidFill>
                <a:schemeClr val="tx2"/>
              </a:solidFill>
            </a:endParaRPr>
          </a:p>
        </p:txBody>
      </p:sp>
      <p:pic>
        <p:nvPicPr>
          <p:cNvPr id="35843" name="图片占位符 2" descr="C:\Users\ting\Desktop\图片4.png图片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13" b="2113"/>
          <a:stretch>
            <a:fillRect/>
          </a:stretch>
        </p:blipFill>
        <p:spPr>
          <a:xfrm rot="420000">
            <a:off x="5818188" y="360363"/>
            <a:ext cx="6157912" cy="3932237"/>
          </a:xfrm>
          <a:noFill/>
          <a:ln w="9525">
            <a:noFill/>
            <a:miter lim="800000"/>
          </a:ln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smtClean="0"/>
              <a:t>分解动作：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准备动作</a:t>
            </a:r>
            <a:endParaRPr lang="en-US" altLang="zh-CN" sz="6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空中动作</a:t>
            </a:r>
            <a:endParaRPr lang="en-US" altLang="zh-CN" sz="6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收腹动作</a:t>
            </a:r>
            <a:endParaRPr lang="en-US" altLang="zh-CN" sz="6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74320" indent="-274320" fontAlgn="auto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6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落地动作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57163" y="0"/>
            <a:ext cx="12034837" cy="1143000"/>
          </a:xfrm>
        </p:spPr>
        <p:txBody>
          <a:bodyPr/>
          <a:lstStyle/>
          <a:p>
            <a:pPr algn="ctr"/>
            <a:r>
              <a:rPr lang="zh-CN" altLang="en-US" sz="5400" smtClean="0"/>
              <a:t>分解动作回顾</a:t>
            </a:r>
            <a:endParaRPr lang="zh-CN" altLang="en-US" smtClean="0"/>
          </a:p>
        </p:txBody>
      </p:sp>
      <p:pic>
        <p:nvPicPr>
          <p:cNvPr id="38914" name="Picture 2" descr="C:\Users\Administrator\Desktop\2e894bae1d1ee11a4abf66cda5f271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41450"/>
            <a:ext cx="12192000" cy="5416550"/>
          </a:xfr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800" smtClean="0"/>
              <a:t>分解动作回顾</a:t>
            </a:r>
            <a:endParaRPr lang="zh-CN" altLang="en-US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2128838"/>
            <a:ext cx="11220450" cy="4000500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标题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10972800" cy="1195388"/>
          </a:xfrm>
        </p:spPr>
        <p:txBody>
          <a:bodyPr/>
          <a:lstStyle/>
          <a:p>
            <a:pPr algn="ctr"/>
            <a:r>
              <a:rPr lang="zh-CN" altLang="en-US" smtClean="0"/>
              <a:t>立定跳远视频示范</a:t>
            </a:r>
          </a:p>
        </p:txBody>
      </p:sp>
      <p:pic>
        <p:nvPicPr>
          <p:cNvPr id="40964" name="立定跳远视频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00363" y="1698625"/>
            <a:ext cx="6159500" cy="4179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35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6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易出现的错误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/>
        <p:txBody>
          <a:bodyPr lIns="91439" tIns="45719" rIns="91439" bIns="45719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CN" sz="3385" b="1" noProof="1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</a:t>
            </a:r>
            <a:r>
              <a:rPr lang="zh-CN" altLang="en-US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一、单脚起跳，单脚落地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二、两次起跳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三、落地时不屈膝缓冲</a:t>
            </a:r>
          </a:p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7410" name="Picture 3" descr="C:\Users\Administrator\Desktop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3538" y="-28575"/>
            <a:ext cx="788511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1946275" y="1344613"/>
            <a:ext cx="862013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Constantia" pitchFamily="18" charset="0"/>
              </a:rPr>
              <a:t>青    蛙    跳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6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思考</a:t>
            </a: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：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633912"/>
          </a:xfrm>
        </p:spPr>
        <p:txBody>
          <a:bodyPr lIns="91439" tIns="45719" rIns="91439" bIns="45719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CN" sz="40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、你能尝试说出立定跳远的每一步动作吗？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、做立定跳远的时候，重点需要注意的问题是什么？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 </a:t>
            </a:r>
            <a:r>
              <a:rPr lang="en-US" altLang="zh-CN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3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、通过学习，你有什么</a:t>
            </a:r>
            <a:r>
              <a:rPr lang="zh-CN" altLang="en-US" sz="3600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收获与</a:t>
            </a:r>
            <a:r>
              <a:rPr lang="zh-CN" altLang="en-US" sz="36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大家一起交流。</a:t>
            </a:r>
          </a:p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sz="36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 advTm="1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/>
            </a:r>
            <a:b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</a:br>
            <a:r>
              <a:rPr lang="zh-CN" altLang="en-US" sz="5400" b="1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                            谢谢</a:t>
            </a:r>
            <a:r>
              <a:rPr lang="zh-CN" altLang="en-US" sz="54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观看！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>
          <a:xfrm>
            <a:off x="609600" y="6049963"/>
            <a:ext cx="10972800" cy="76200"/>
          </a:xfrm>
        </p:spPr>
        <p:txBody>
          <a:bodyPr lIns="91439" tIns="45719" rIns="91439" bIns="45719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sz="40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mtClean="0"/>
              <a:t>青蛙跳</a:t>
            </a:r>
          </a:p>
        </p:txBody>
      </p:sp>
      <p:pic>
        <p:nvPicPr>
          <p:cNvPr id="19458" name="Picture 2" descr="C:\Users\Administrator\Desktop\663350dae4d5cdae2e950dc102542001_4626857201161997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0213" y="1600200"/>
            <a:ext cx="11015662" cy="4525963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8"/>
          <p:cNvSpPr txBox="1">
            <a:spLocks noChangeArrowheads="1"/>
          </p:cNvSpPr>
          <p:nvPr/>
        </p:nvSpPr>
        <p:spPr bwMode="auto">
          <a:xfrm>
            <a:off x="908050" y="1677988"/>
            <a:ext cx="1200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Constantia" pitchFamily="18" charset="0"/>
              </a:rPr>
              <a:t>青    蛙    跳</a:t>
            </a:r>
          </a:p>
          <a:p>
            <a:endParaRPr lang="zh-CN" altLang="en-US">
              <a:latin typeface="Constantia" pitchFamily="18" charset="0"/>
            </a:endParaRPr>
          </a:p>
        </p:txBody>
      </p:sp>
      <p:pic>
        <p:nvPicPr>
          <p:cNvPr id="20482" name="Picture 3" descr="C:\Users\Administrator\Desktop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0"/>
            <a:ext cx="87058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文本框 3"/>
          <p:cNvSpPr txBox="1"/>
          <p:nvPr/>
        </p:nvSpPr>
        <p:spPr>
          <a:xfrm>
            <a:off x="838200" y="363538"/>
            <a:ext cx="10515600" cy="132556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tx2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4800" dirty="0">
                <a:solidFill>
                  <a:schemeClr val="tx2"/>
                </a:solidFill>
              </a:rPr>
              <a:t>立定跳远</a:t>
            </a:r>
            <a:r>
              <a:rPr lang="zh-CN" altLang="en-US" dirty="0">
                <a:solidFill>
                  <a:schemeClr val="tx2"/>
                </a:solidFill>
              </a:rPr>
              <a:t>：</a:t>
            </a:r>
          </a:p>
        </p:txBody>
      </p:sp>
      <p:sp>
        <p:nvSpPr>
          <p:cNvPr id="1048597" name="文本框 4"/>
          <p:cNvSpPr txBox="1"/>
          <p:nvPr/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立定跳远是小学体育课跳跃部分中最基本的技术之一，它是学习蹲距式跳远的前提和基础。它是在跳跃的基础上进一步巩固双腿跳的练习，是发展腿部力量和弹跳力量的主要教材，主要是发展学会两腿用力蹬地跳起、脚跟着地、缓冲落地的动作方法，并能熟练的进行</a:t>
            </a:r>
            <a:r>
              <a:rPr lang="zh-CN" altLang="en-US" sz="3200" b="1" dirty="0">
                <a:solidFill>
                  <a:schemeClr val="accent4"/>
                </a:solidFill>
                <a:latin typeface="+mn-ea"/>
                <a:ea typeface="+mn-ea"/>
              </a:rPr>
              <a:t>跳跃。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"/>
          <p:cNvSpPr txBox="1">
            <a:spLocks noChangeArrowheads="1"/>
          </p:cNvSpPr>
          <p:nvPr/>
        </p:nvSpPr>
        <p:spPr bwMode="auto">
          <a:xfrm>
            <a:off x="838200" y="363538"/>
            <a:ext cx="10515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zh-CN" altLang="en-US" sz="4400">
              <a:solidFill>
                <a:schemeClr val="tx2"/>
              </a:solidFill>
              <a:latin typeface="Calibri" pitchFamily="34" charset="0"/>
              <a:ea typeface="隶书"/>
              <a:cs typeface="隶书"/>
            </a:endParaRPr>
          </a:p>
          <a:p>
            <a:pPr>
              <a:lnSpc>
                <a:spcPct val="90000"/>
              </a:lnSpc>
            </a:pPr>
            <a:r>
              <a:rPr lang="zh-CN" altLang="en-US" sz="4400">
                <a:solidFill>
                  <a:schemeClr val="tx2"/>
                </a:solidFill>
                <a:latin typeface="Calibri" pitchFamily="34" charset="0"/>
                <a:ea typeface="隶书"/>
                <a:cs typeface="隶书"/>
              </a:rPr>
              <a:t>教学目标：</a:t>
            </a:r>
          </a:p>
        </p:txBody>
      </p:sp>
      <p:sp>
        <p:nvSpPr>
          <p:cNvPr id="1048597" name="文本框 4"/>
          <p:cNvSpPr txBox="1"/>
          <p:nvPr/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accent4"/>
                </a:solidFill>
                <a:latin typeface="+mn-ea"/>
                <a:ea typeface="+mn-ea"/>
              </a:rPr>
              <a:t>1.使90%的学生初步认识和了解立定跳远的动作要领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accent4"/>
                </a:solidFill>
                <a:latin typeface="+mn-ea"/>
                <a:ea typeface="+mn-ea"/>
              </a:rPr>
              <a:t>2.85%的学生能基本掌握立定跳远的技术动作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accent4"/>
                </a:solidFill>
                <a:latin typeface="+mn-ea"/>
                <a:ea typeface="+mn-ea"/>
              </a:rPr>
              <a:t>3.通过模仿和游戏激发学生兴趣，培养学生自信、自强的心理品质及在练习中的合作意识和团队精神。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标题 35846"/>
          <p:cNvSpPr>
            <a:spLocks noGrp="1"/>
          </p:cNvSpPr>
          <p:nvPr>
            <p:ph type="title"/>
          </p:nvPr>
        </p:nvSpPr>
        <p:spPr>
          <a:xfrm>
            <a:off x="609600" y="369888"/>
            <a:ext cx="10972800" cy="1143000"/>
          </a:xfrm>
        </p:spPr>
        <p:txBody>
          <a:bodyPr lIns="91439" tIns="45719" rIns="91439" bIns="45719" anchor="ctr"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5715" b="1" noProof="1">
                <a:solidFill>
                  <a:srgbClr val="FF0000"/>
                </a:solidFill>
                <a:cs typeface="+mj-cs"/>
              </a:rPr>
              <a:t>完整示范</a:t>
            </a:r>
          </a:p>
        </p:txBody>
      </p:sp>
      <p:pic>
        <p:nvPicPr>
          <p:cNvPr id="25602" name="内容占位符 35849" descr="完整示范 拷贝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4613"/>
            <a:ext cx="12176125" cy="5513387"/>
          </a:xfrm>
        </p:spPr>
      </p:pic>
      <p:sp>
        <p:nvSpPr>
          <p:cNvPr id="35849" name="文本占位符 35848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10515600" cy="2100263"/>
          </a:xfrm>
        </p:spPr>
        <p:txBody>
          <a:bodyPr lIns="91439" tIns="45719" rIns="91439" bIns="45719">
            <a:normAutofit/>
          </a:bodyPr>
          <a:lstStyle/>
          <a:p>
            <a:pPr marL="274320" indent="-27432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CN" sz="1165" noProof="1"/>
          </a:p>
          <a:p>
            <a:pPr marL="274320" indent="-27432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CN" altLang="en-US" sz="1165" noProof="1"/>
              <a:t>　</a:t>
            </a:r>
          </a:p>
          <a:p>
            <a:pPr marL="274320" indent="-27432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 sz="1165" noProof="1"/>
          </a:p>
          <a:p>
            <a:pPr marL="274320" indent="-27432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 sz="1165" noProof="1"/>
          </a:p>
          <a:p>
            <a:pPr marL="274320" indent="-27432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CN" altLang="en-US" sz="1165" noProof="1"/>
          </a:p>
          <a:p>
            <a:pPr marL="0" indent="0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CN" altLang="en-US" sz="4235" b="1" noProof="1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endParaRPr lang="zh-CN" altLang="en-US" sz="4235" b="1" noProof="1">
              <a:solidFill>
                <a:srgbClr val="FF9933"/>
              </a:solidFill>
              <a:effectLst>
                <a:outerShdw blurRad="38100" dist="38100" dir="2700000">
                  <a:srgbClr val="C0C0C0"/>
                </a:outerShdw>
              </a:effectLst>
              <a:hlinkClick r:id="rId3" action="ppaction://hlinksldjump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/>
          <a:lstStyle/>
          <a:p>
            <a:r>
              <a:rPr lang="zh-CN" altLang="en-US" sz="6000" b="1" noProof="1" smtClean="0">
                <a:solidFill>
                  <a:srgbClr val="FF0000"/>
                </a:solidFill>
              </a:rPr>
              <a:t>动作要点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 lIns="91439" tIns="45719" rIns="91439" bIns="45719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CN" sz="3385" b="1" noProof="1">
                <a:solidFill>
                  <a:schemeClr val="accent4"/>
                </a:solidFill>
              </a:rPr>
              <a:t>       </a:t>
            </a:r>
            <a:r>
              <a:rPr lang="zh-CN" altLang="en-US" sz="3600" b="1" noProof="1">
                <a:solidFill>
                  <a:schemeClr val="accent4"/>
                </a:solidFill>
              </a:rPr>
              <a:t>两脚自然分开，两腿屈膝半蹲。两臂后摆，上体稍前倾。然后两臂迅速向前摆动，两脚用力蹬地向前上方跳起，接着迅速收腹屈膝，两腿并拢，两臂后摆，小腿向前伸，脚跟着地后，上体迅速前移，两臂前摆。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48129"/>
          <p:cNvSpPr>
            <a:spLocks noGrp="1"/>
          </p:cNvSpPr>
          <p:nvPr>
            <p:ph type="title"/>
          </p:nvPr>
        </p:nvSpPr>
        <p:spPr/>
        <p:txBody>
          <a:bodyPr lIns="91439" tIns="45719" rIns="91439" bIns="45719" anchor="ctr"/>
          <a:lstStyle/>
          <a:p>
            <a:pPr algn="ctr"/>
            <a:r>
              <a:rPr lang="zh-CN" altLang="en-US" sz="6000" b="1" noProof="1" smtClean="0">
                <a:solidFill>
                  <a:srgbClr val="FF0000"/>
                </a:solidFill>
              </a:rPr>
              <a:t>重 点</a:t>
            </a:r>
          </a:p>
        </p:txBody>
      </p:sp>
      <p:sp>
        <p:nvSpPr>
          <p:cNvPr id="48131" name="文本占位符 48130"/>
          <p:cNvSpPr>
            <a:spLocks noGrp="1"/>
          </p:cNvSpPr>
          <p:nvPr>
            <p:ph idx="1"/>
          </p:nvPr>
        </p:nvSpPr>
        <p:spPr/>
        <p:txBody>
          <a:bodyPr lIns="91439" tIns="45719" rIns="91439" bIns="45719">
            <a:normAutofit/>
          </a:bodyPr>
          <a:lstStyle/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CN" sz="5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CN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1</a:t>
            </a:r>
            <a:r>
              <a:rPr lang="zh-CN" alt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、摆臂与蹬地动作的配合</a:t>
            </a:r>
          </a:p>
          <a:p>
            <a:pPr marL="0" indent="0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CN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2</a:t>
            </a:r>
            <a:r>
              <a:rPr lang="zh-CN" altLang="en-US" sz="5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、两脚同时起跳，落定平稳</a:t>
            </a:r>
            <a:endParaRPr lang="zh-CN" altLang="en-US" sz="54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3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463</Words>
  <Application>WPS 演示</Application>
  <PresentationFormat>自定义</PresentationFormat>
  <Paragraphs>75</Paragraphs>
  <Slides>21</Slides>
  <Notes>8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流畅</vt:lpstr>
      <vt:lpstr>幻灯片 1</vt:lpstr>
      <vt:lpstr>   </vt:lpstr>
      <vt:lpstr>青蛙跳</vt:lpstr>
      <vt:lpstr>幻灯片 4</vt:lpstr>
      <vt:lpstr>幻灯片 5</vt:lpstr>
      <vt:lpstr>幻灯片 6</vt:lpstr>
      <vt:lpstr>完整示范</vt:lpstr>
      <vt:lpstr>动作要点</vt:lpstr>
      <vt:lpstr>重 点</vt:lpstr>
      <vt:lpstr>难 点</vt:lpstr>
      <vt:lpstr>第一步：                                                                                    两脚自然左右开立约与肩同宽， 上体稍前倾，两臂前后摆动动 各一次，两腿配合做自然弹性 屈伸。     </vt:lpstr>
      <vt:lpstr>第二步：空中动作 然后两臂用力向前上方摆动， 同时两脚用力蹬地。 </vt:lpstr>
      <vt:lpstr>第三步：收腹动作     迅速向前上方跳出，然后 收腹两腿积极向前摆动，两臂 由上向前下方摆动。</vt:lpstr>
      <vt:lpstr>第四步：落地动作 落地时以脚跟先着地， 屈膝缓冲，上体保持 前倾。 </vt:lpstr>
      <vt:lpstr>分解动作：</vt:lpstr>
      <vt:lpstr>分解动作回顾</vt:lpstr>
      <vt:lpstr>分解动作回顾</vt:lpstr>
      <vt:lpstr>立定跳远视频示范</vt:lpstr>
      <vt:lpstr>易出现的错误</vt:lpstr>
      <vt:lpstr>思考：</vt:lpstr>
      <vt:lpstr>                                  谢谢观看！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立定跳远   人教版四年级体育上册</dc:title>
  <dc:creator/>
  <cp:lastModifiedBy>微软用户</cp:lastModifiedBy>
  <cp:revision>22</cp:revision>
  <dcterms:created xsi:type="dcterms:W3CDTF">2016-08-31T11:40:00Z</dcterms:created>
  <dcterms:modified xsi:type="dcterms:W3CDTF">2019-12-10T08:48:32Z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