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259" r:id="rId4"/>
    <p:sldId id="260" r:id="rId5"/>
    <p:sldId id="257" r:id="rId6"/>
    <p:sldId id="261" r:id="rId7"/>
    <p:sldId id="290" r:id="rId8"/>
    <p:sldId id="263" r:id="rId9"/>
    <p:sldId id="303" r:id="rId10"/>
    <p:sldId id="264" r:id="rId12"/>
    <p:sldId id="276" r:id="rId13"/>
    <p:sldId id="270" r:id="rId14"/>
    <p:sldId id="281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91" autoAdjust="0"/>
  </p:normalViewPr>
  <p:slideViewPr>
    <p:cSldViewPr snapToGrid="0">
      <p:cViewPr varScale="1">
        <p:scale>
          <a:sx n="146" d="100"/>
          <a:sy n="146" d="100"/>
        </p:scale>
        <p:origin x="820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2739-A097-4B8D-B562-8F725A051D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9F04-A163-441E-8C6D-79D0756B4F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2739-A097-4B8D-B562-8F725A051D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9F04-A163-441E-8C6D-79D0756B4F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2739-A097-4B8D-B562-8F725A051D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9F04-A163-441E-8C6D-79D0756B4F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2739-A097-4B8D-B562-8F725A051D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9F04-A163-441E-8C6D-79D0756B4F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2739-A097-4B8D-B562-8F725A051D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9F04-A163-441E-8C6D-79D0756B4F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2739-A097-4B8D-B562-8F725A051D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9F04-A163-441E-8C6D-79D0756B4F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2739-A097-4B8D-B562-8F725A051D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9F04-A163-441E-8C6D-79D0756B4F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2739-A097-4B8D-B562-8F725A051D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9F04-A163-441E-8C6D-79D0756B4F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2739-A097-4B8D-B562-8F725A051D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9F04-A163-441E-8C6D-79D0756B4F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2739-A097-4B8D-B562-8F725A051D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9F04-A163-441E-8C6D-79D0756B4F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2739-A097-4B8D-B562-8F725A051D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D9F04-A163-441E-8C6D-79D0756B4F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82739-A097-4B8D-B562-8F725A051D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D9F04-A163-441E-8C6D-79D0756B4FB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media" Target="file:///C:\Users\Apple\Desktop\&#40522;&#26725;&#20185;&#35838;&#20214;\&#40522;&#26725;&#20185;.mp3" TargetMode="External"/><Relationship Id="rId4" Type="http://schemas.openxmlformats.org/officeDocument/2006/relationships/audio" Target="file:///C:\Users\Apple\Desktop\&#40522;&#26725;&#20185;&#35838;&#20214;\&#40522;&#26725;&#20185;.mp3" TargetMode="External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69294" y="1985375"/>
            <a:ext cx="4977008" cy="1505799"/>
          </a:xfrm>
        </p:spPr>
        <p:txBody>
          <a:bodyPr>
            <a:noAutofit/>
          </a:bodyPr>
          <a:lstStyle/>
          <a:p>
            <a:r>
              <a:rPr lang="zh-CN" altLang="en-US" sz="88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鹊桥仙</a:t>
            </a:r>
            <a:endParaRPr lang="zh-CN" altLang="en-US" sz="88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328786" y="3752350"/>
            <a:ext cx="2858023" cy="738230"/>
          </a:xfrm>
        </p:spPr>
        <p:txBody>
          <a:bodyPr>
            <a:noAutofit/>
          </a:bodyPr>
          <a:lstStyle/>
          <a:p>
            <a:r>
              <a:rPr lang="zh-CN" altLang="en-US" sz="40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北宋 秦观</a:t>
            </a:r>
            <a:endParaRPr lang="zh-CN" altLang="en-US" sz="4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68503" y="603564"/>
            <a:ext cx="3949695" cy="4961937"/>
          </a:xfrm>
          <a:prstGeom prst="ellipse">
            <a:avLst/>
          </a:prstGeom>
          <a:blipFill dpi="0" rotWithShape="1">
            <a:blip r:embed="rId2">
              <a:alphaModFix amt="6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341" y="336571"/>
            <a:ext cx="7143750" cy="5495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鹊桥仙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5345" y="583247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4000">
                <p:cTn id="11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6" dur="878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5097" y="1036077"/>
            <a:ext cx="101215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①</a:t>
            </a:r>
            <a:r>
              <a:rPr lang="zh-CN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两情若是久长时，又岂在朝朝暮暮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——秦观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鹊桥仙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endParaRPr lang="zh-CN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ts val="3900"/>
              </a:lnSpc>
            </a:pP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②</a:t>
            </a:r>
            <a:r>
              <a:rPr lang="zh-CN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但愿人长久，千里共婵娟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  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——苏轼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水调歌头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endParaRPr lang="zh-CN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ts val="3900"/>
              </a:lnSpc>
            </a:pP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③</a:t>
            </a:r>
            <a:r>
              <a:rPr lang="zh-CN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死生契阔，与子成说。执子之手，与子偕老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《诗经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·</a:t>
            </a:r>
            <a:r>
              <a:rPr lang="zh-CN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击鼓》</a:t>
            </a:r>
            <a:endParaRPr lang="zh-CN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ts val="3900"/>
              </a:lnSpc>
            </a:pPr>
            <a:r>
              <a:rPr lang="zh-CN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④问世间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情是何物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？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直教生</a:t>
            </a:r>
            <a:r>
              <a:rPr lang="zh-CN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死相许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元好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问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摸鱼儿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endParaRPr lang="zh-CN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ts val="3900"/>
              </a:lnSpc>
            </a:pP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⑤一日不见</a:t>
            </a:r>
            <a:r>
              <a:rPr lang="zh-CN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，如三月兮；一日不见，如三秋兮；一日不见，如三岁兮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zh-CN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ts val="3900"/>
              </a:lnSpc>
            </a:pP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                                                      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《诗经·采葛》</a:t>
            </a:r>
            <a:endParaRPr lang="zh-CN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ts val="3900"/>
              </a:lnSpc>
            </a:pP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⑥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还顾望旧乡，长路漫浩浩。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同心</a:t>
            </a:r>
            <a:r>
              <a:rPr lang="zh-CN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而离居，忧伤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以终老。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                              </a:t>
            </a:r>
            <a:endParaRPr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ts val="3900"/>
              </a:lnSpc>
            </a:pP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                                                     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——《涉江采芙蓉》</a:t>
            </a:r>
            <a:endParaRPr lang="zh-CN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80388" y="360380"/>
            <a:ext cx="483540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三、探究讨论，体悟情感美</a:t>
            </a:r>
            <a:r>
              <a:rPr lang="zh-CN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75361" y="5095987"/>
            <a:ext cx="105460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30A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请以“爱情中，距离能否产生美”为话题，</a:t>
            </a:r>
            <a:r>
              <a:rPr lang="zh-CN" altLang="en-US" sz="2800" b="1" dirty="0">
                <a:solidFill>
                  <a:srgbClr val="7030A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展开辩论</a:t>
            </a:r>
            <a:r>
              <a:rPr lang="zh-CN" altLang="en-US" sz="2800" b="1" dirty="0" smtClean="0">
                <a:solidFill>
                  <a:srgbClr val="7030A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。（</a:t>
            </a:r>
            <a:r>
              <a:rPr lang="en-US" altLang="zh-CN" sz="2800" b="1" dirty="0" smtClean="0">
                <a:solidFill>
                  <a:srgbClr val="7030A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5</a:t>
            </a:r>
            <a:r>
              <a:rPr lang="zh-CN" altLang="en-US" sz="2800" b="1" dirty="0">
                <a:solidFill>
                  <a:srgbClr val="7030A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分钟</a:t>
            </a:r>
            <a:r>
              <a:rPr lang="zh-CN" altLang="en-US" sz="2800" b="1" dirty="0" smtClean="0">
                <a:solidFill>
                  <a:srgbClr val="7030A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）</a:t>
            </a:r>
            <a:endParaRPr lang="en-US" altLang="zh-CN" sz="2800" b="1" dirty="0" smtClean="0">
              <a:solidFill>
                <a:srgbClr val="7030A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r>
              <a:rPr lang="zh-CN" altLang="en-US" sz="2800" b="1" dirty="0" smtClean="0">
                <a:solidFill>
                  <a:srgbClr val="7030A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   正方：天外飞仙派</a:t>
            </a:r>
            <a:endParaRPr lang="en-US" altLang="zh-CN" sz="2800" b="1" dirty="0" smtClean="0">
              <a:solidFill>
                <a:srgbClr val="7030A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r>
              <a:rPr lang="zh-CN" altLang="en-US" sz="2800" b="1" dirty="0" smtClean="0">
                <a:solidFill>
                  <a:srgbClr val="7030A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   反方：人间烟火派</a:t>
            </a:r>
            <a:endParaRPr lang="en-US" altLang="zh-CN" sz="2800" b="1" dirty="0" smtClean="0">
              <a:solidFill>
                <a:srgbClr val="7030A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牛郎织女图片_wps图片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25495" y="-13335"/>
            <a:ext cx="8892540" cy="68656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55675" y="295910"/>
            <a:ext cx="1844675" cy="57169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  <a:cs typeface="华文行楷" panose="02010800040101010101" pitchFamily="2" charset="-122"/>
                <a:sym typeface="+mn-ea"/>
              </a:rPr>
              <a:t>恩爱苟不亏，</a:t>
            </a:r>
            <a:endParaRPr lang="zh-CN" altLang="en-US" sz="3600" dirty="0">
              <a:latin typeface="华文行楷" panose="02010800040101010101" pitchFamily="2" charset="-122"/>
              <a:ea typeface="华文行楷" panose="02010800040101010101" pitchFamily="2" charset="-122"/>
              <a:cs typeface="华文行楷" panose="02010800040101010101" pitchFamily="2" charset="-122"/>
              <a:sym typeface="+mn-ea"/>
            </a:endParaRPr>
          </a:p>
          <a:p>
            <a:r>
              <a: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  <a:cs typeface="华文行楷" panose="02010800040101010101" pitchFamily="2" charset="-122"/>
                <a:sym typeface="+mn-ea"/>
              </a:rPr>
              <a:t>在远分日亲。</a:t>
            </a:r>
            <a:endParaRPr lang="zh-CN" altLang="en-US" sz="3600" dirty="0">
              <a:latin typeface="华文行楷" panose="02010800040101010101" pitchFamily="2" charset="-122"/>
              <a:ea typeface="华文行楷" panose="02010800040101010101" pitchFamily="2" charset="-122"/>
              <a:cs typeface="华文行楷" panose="02010800040101010101" pitchFamily="2" charset="-122"/>
            </a:endParaRPr>
          </a:p>
          <a:p>
            <a:r>
              <a: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  <a:cs typeface="华文行楷" panose="02010800040101010101" pitchFamily="2" charset="-122"/>
                <a:sym typeface="+mn-ea"/>
              </a:rPr>
              <a:t>      </a:t>
            </a:r>
            <a:r>
              <a:rPr lang="en-US" altLang="zh-CN" sz="3600" dirty="0">
                <a:latin typeface="华文行楷" panose="02010800040101010101" pitchFamily="2" charset="-122"/>
                <a:ea typeface="华文行楷" panose="02010800040101010101" pitchFamily="2" charset="-122"/>
                <a:cs typeface="华文行楷" panose="02010800040101010101" pitchFamily="2" charset="-122"/>
                <a:sym typeface="+mn-ea"/>
              </a:rPr>
              <a:t>——</a:t>
            </a:r>
            <a:r>
              <a: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  <a:cs typeface="华文行楷" panose="02010800040101010101" pitchFamily="2" charset="-122"/>
                <a:sym typeface="+mn-ea"/>
              </a:rPr>
              <a:t>曹植《赠白马王彪》</a:t>
            </a:r>
            <a:endParaRPr lang="zh-CN" altLang="en-US" sz="3600" dirty="0">
              <a:latin typeface="华文行楷" panose="02010800040101010101" pitchFamily="2" charset="-122"/>
              <a:ea typeface="华文行楷" panose="02010800040101010101" pitchFamily="2" charset="-122"/>
              <a:cs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369" y="2749938"/>
            <a:ext cx="42108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    </a:t>
            </a:r>
            <a:r>
              <a:rPr lang="zh-CN" altLang="zh-CN" sz="28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世人咏七夕</a:t>
            </a:r>
            <a:r>
              <a:rPr lang="zh-CN" altLang="zh-CN" sz="28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，往往以双星会少离多为恨</a:t>
            </a:r>
            <a:r>
              <a:rPr lang="zh-CN" altLang="zh-CN" sz="28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，而</a:t>
            </a:r>
            <a:r>
              <a:rPr lang="zh-CN" altLang="zh-CN" sz="28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此</a:t>
            </a:r>
            <a:r>
              <a:rPr lang="zh-CN" altLang="zh-CN" sz="28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词独</a:t>
            </a:r>
            <a:r>
              <a:rPr lang="zh-CN" altLang="zh-CN" sz="28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谓情长不在朝暮，</a:t>
            </a:r>
            <a:r>
              <a:rPr lang="zh-CN" altLang="zh-CN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化腐朽为神奇</a:t>
            </a:r>
            <a:r>
              <a:rPr lang="zh-CN" altLang="zh-CN" sz="28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。</a:t>
            </a:r>
            <a:endParaRPr lang="en-US" altLang="zh-CN" sz="2800" b="1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/>
            <a:r>
              <a:rPr lang="en-US" altLang="zh-CN" sz="28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——</a:t>
            </a:r>
            <a:r>
              <a:rPr lang="zh-CN" altLang="zh-CN" sz="28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明</a:t>
            </a:r>
            <a:r>
              <a:rPr lang="zh-CN" altLang="en-US" sz="28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朝  </a:t>
            </a:r>
            <a:r>
              <a:rPr lang="zh-CN" altLang="zh-CN" sz="28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沈</a:t>
            </a:r>
            <a:r>
              <a:rPr lang="zh-CN" altLang="zh-CN" sz="28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际</a:t>
            </a:r>
            <a:r>
              <a:rPr lang="zh-CN" altLang="zh-CN" sz="28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飞</a:t>
            </a:r>
            <a:endParaRPr lang="en-US" altLang="zh-CN" sz="2800" b="1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/>
            <a:r>
              <a:rPr lang="zh-CN" altLang="zh-CN" sz="28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《草堂诗余正集》</a:t>
            </a:r>
            <a:endParaRPr lang="en-US" altLang="zh-CN" sz="2800" b="1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88719" y="1121260"/>
            <a:ext cx="9557657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sz="36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知人论世：</a:t>
            </a:r>
            <a:endParaRPr lang="en-US" altLang="zh-CN" sz="3600" b="1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ts val="4500"/>
              </a:lnSpc>
            </a:pP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r>
              <a:rPr lang="zh-CN" altLang="zh-CN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秦观</a:t>
            </a:r>
            <a:r>
              <a:rPr lang="zh-CN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幼年丧母，家道中落。自幼才华横溢，然屡次应试，皆尝败果。人至中年，得遇</a:t>
            </a:r>
            <a:r>
              <a:rPr lang="zh-CN" altLang="zh-CN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苏轼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，</a:t>
            </a:r>
            <a:r>
              <a:rPr lang="zh-CN" altLang="zh-CN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以为</a:t>
            </a:r>
            <a:r>
              <a:rPr lang="zh-CN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其有屈宋之才。后经苏轼举荐为官，终因苏轼被贬而屡遭</a:t>
            </a:r>
            <a:r>
              <a:rPr lang="zh-CN" altLang="zh-CN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牵连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，</a:t>
            </a:r>
            <a:r>
              <a:rPr lang="zh-CN" altLang="zh-CN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足迹</a:t>
            </a:r>
            <a:r>
              <a:rPr lang="zh-CN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遍布荒远。新帝登基，遇赦放还，客死滕州，终成遗憾</a:t>
            </a:r>
            <a:r>
              <a:rPr lang="zh-CN" altLang="zh-CN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。后人</a:t>
            </a:r>
            <a:r>
              <a:rPr lang="zh-CN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怀之曰：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“</a:t>
            </a:r>
            <a:r>
              <a:rPr lang="zh-CN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淮海秦郎天下士，一生怀抱百忧中。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”</a:t>
            </a:r>
            <a:endParaRPr lang="zh-CN" altLang="zh-CN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0042" y="693947"/>
            <a:ext cx="105048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布置作业（比较鉴赏）</a:t>
            </a:r>
            <a:endParaRPr lang="zh-CN" altLang="zh-CN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zh-CN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比较</a:t>
            </a:r>
            <a:r>
              <a:rPr lang="zh-CN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《鹊桥仙》与《迢迢牵牛星》两首诗，从主题、感情基调、行文思路、艺术手法、语言风格等方面，任选一个角度，写一段不少于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100</a:t>
            </a:r>
            <a:r>
              <a:rPr lang="zh-CN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字的鉴赏文字</a:t>
            </a:r>
            <a:r>
              <a:rPr lang="zh-CN" altLang="zh-CN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zh-CN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00062" y="2843937"/>
            <a:ext cx="49341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3200" b="1" dirty="0">
                <a:solidFill>
                  <a:srgbClr val="7030A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迢迢牵牛星</a:t>
            </a:r>
            <a:endParaRPr lang="zh-CN" altLang="zh-CN" sz="3200" b="1" dirty="0">
              <a:solidFill>
                <a:srgbClr val="7030A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zh-CN" altLang="zh-CN" sz="3200" b="1" dirty="0">
                <a:solidFill>
                  <a:srgbClr val="7030A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迢迢牵牛星，皎皎河汉女。</a:t>
            </a:r>
            <a:endParaRPr lang="zh-CN" altLang="zh-CN" sz="3200" b="1" dirty="0">
              <a:solidFill>
                <a:srgbClr val="7030A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zh-CN" altLang="zh-CN" sz="3200" b="1" dirty="0">
                <a:solidFill>
                  <a:srgbClr val="7030A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纤纤擢素手，札札弄机杼。</a:t>
            </a:r>
            <a:endParaRPr lang="zh-CN" altLang="zh-CN" sz="3200" b="1" dirty="0">
              <a:solidFill>
                <a:srgbClr val="7030A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zh-CN" altLang="zh-CN" sz="3200" b="1" dirty="0">
                <a:solidFill>
                  <a:srgbClr val="7030A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终日不成章，泣涕零如雨。</a:t>
            </a:r>
            <a:endParaRPr lang="zh-CN" altLang="zh-CN" sz="3200" b="1" dirty="0">
              <a:solidFill>
                <a:srgbClr val="7030A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zh-CN" altLang="zh-CN" sz="3200" b="1" dirty="0">
                <a:solidFill>
                  <a:srgbClr val="7030A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河汉清且浅，相去复</a:t>
            </a:r>
            <a:r>
              <a:rPr lang="zh-CN" altLang="zh-CN" sz="3200" b="1" dirty="0" smtClean="0">
                <a:solidFill>
                  <a:srgbClr val="7030A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几许</a:t>
            </a:r>
            <a:r>
              <a:rPr lang="zh-CN" altLang="en-US" sz="3200" b="1" dirty="0" smtClean="0">
                <a:solidFill>
                  <a:srgbClr val="7030A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？</a:t>
            </a:r>
            <a:endParaRPr lang="zh-CN" altLang="zh-CN" sz="3200" b="1" dirty="0">
              <a:solidFill>
                <a:srgbClr val="7030A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zh-CN" altLang="zh-CN" sz="3200" b="1" dirty="0">
                <a:solidFill>
                  <a:srgbClr val="7030A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盈盈一水间，脉脉不得语。</a:t>
            </a:r>
            <a:endParaRPr lang="zh-CN" altLang="zh-CN" sz="3200" b="1" dirty="0">
              <a:solidFill>
                <a:srgbClr val="7030A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408917" y="214433"/>
            <a:ext cx="673274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      </a:t>
            </a:r>
            <a:r>
              <a:rPr lang="zh-CN" altLang="zh-CN" sz="2800" b="1" dirty="0" smtClean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天河</a:t>
            </a:r>
            <a:r>
              <a:rPr lang="zh-CN" altLang="zh-CN" sz="28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之东有织女，天帝之女也，年年</a:t>
            </a:r>
            <a:r>
              <a:rPr lang="en-US" altLang="zh-CN" sz="2800" b="1" dirty="0" err="1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机杼</a:t>
            </a:r>
            <a:r>
              <a:rPr lang="zh-CN" altLang="zh-CN" sz="28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劳役，织成云锦</a:t>
            </a:r>
            <a:r>
              <a:rPr lang="en-US" altLang="zh-CN" sz="2800" b="1" dirty="0" err="1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天衣</a:t>
            </a:r>
            <a:r>
              <a:rPr lang="zh-CN" altLang="zh-CN" sz="28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，容貌不暇整。天帝怜其独处，许嫁河西牵牛郎，嫁后遂废织衽。天帝怒，责令归河东，许一年一度相会。涉秋七日，鹊首无故皆</a:t>
            </a:r>
            <a:r>
              <a:rPr lang="zh-CN" altLang="zh-CN" sz="2800" b="1" dirty="0" smtClean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髡，</a:t>
            </a:r>
            <a:r>
              <a:rPr lang="zh-CN" altLang="zh-CN" sz="28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相传是</a:t>
            </a:r>
            <a:r>
              <a:rPr lang="zh-CN" altLang="zh-CN" sz="2800" b="1" dirty="0" smtClean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日</a:t>
            </a:r>
            <a:r>
              <a:rPr lang="zh-CN" altLang="en-US" sz="2800" b="1" dirty="0" smtClean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牛郎</a:t>
            </a:r>
            <a:r>
              <a:rPr lang="zh-CN" altLang="zh-CN" sz="2800" b="1" dirty="0" smtClean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与</a:t>
            </a:r>
            <a:r>
              <a:rPr lang="zh-CN" altLang="zh-CN" sz="28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织女会于河东，役</a:t>
            </a:r>
            <a:r>
              <a:rPr lang="en-US" altLang="zh-CN" sz="2800" b="1" dirty="0" err="1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乌鹊</a:t>
            </a:r>
            <a:r>
              <a:rPr lang="zh-CN" altLang="zh-CN" sz="28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为梁以度，故毛皆脱去。</a:t>
            </a:r>
            <a:endParaRPr lang="en-US" altLang="zh-CN" sz="2800" b="1" dirty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r"/>
            <a:r>
              <a:rPr lang="en-US" altLang="zh-CN" sz="28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——</a:t>
            </a:r>
            <a:r>
              <a:rPr lang="zh-CN" altLang="zh-CN" sz="28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南朝</a:t>
            </a:r>
            <a:r>
              <a:rPr lang="zh-CN" altLang="zh-CN" sz="2800" b="1" dirty="0" smtClean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梁</a:t>
            </a:r>
            <a:r>
              <a:rPr lang="en-US" altLang="zh-CN" sz="2800" b="1" dirty="0" smtClean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</a:t>
            </a:r>
            <a:r>
              <a:rPr lang="zh-CN" altLang="zh-CN" sz="2800" b="1" dirty="0" smtClean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殷芸</a:t>
            </a:r>
            <a:r>
              <a:rPr lang="zh-CN" altLang="zh-CN" sz="28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《小说》</a:t>
            </a:r>
            <a:endParaRPr lang="zh-CN" altLang="zh-CN" sz="2800" b="1" dirty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65312" y="357379"/>
            <a:ext cx="1106996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迢迢</a:t>
            </a:r>
            <a:r>
              <a:rPr lang="zh-CN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牵牛星，皎皎河汉女。纤纤擢素手，札札弄机杼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ts val="3800"/>
              </a:lnSpc>
            </a:pP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终日</a:t>
            </a:r>
            <a:r>
              <a:rPr lang="zh-CN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不成章，泣涕零如雨。河汉清且浅，相去复几许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ts val="3800"/>
              </a:lnSpc>
            </a:pP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盈盈</a:t>
            </a:r>
            <a:r>
              <a:rPr lang="zh-CN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一水间，脉脉不得语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                ——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《迢迢牵牛星》</a:t>
            </a:r>
            <a:endParaRPr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ts val="3800"/>
              </a:lnSpc>
            </a:pP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星</a:t>
            </a:r>
            <a:r>
              <a:rPr lang="zh-CN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汉西流夜未央，牵牛织女遥相望，尔独何辜陷河梁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ts val="3800"/>
              </a:lnSpc>
            </a:pP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                                                                ——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曹丕《燕歌行》</a:t>
            </a:r>
            <a:endParaRPr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ts val="3800"/>
              </a:lnSpc>
            </a:pP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牵牛出河西，织女处其东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。万古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永相望，七夕谁见同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ts val="3800"/>
              </a:lnSpc>
            </a:pP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                                                                ——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杜甫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牵牛织女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endParaRPr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ts val="3800"/>
              </a:lnSpc>
            </a:pP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几许</a:t>
            </a:r>
            <a:r>
              <a:rPr lang="zh-CN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欢情与离恨，年年并在此宵中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ts val="3800"/>
              </a:lnSpc>
            </a:pP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                                                                ——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白居易《七夕》</a:t>
            </a:r>
            <a:endParaRPr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ts val="3800"/>
              </a:lnSpc>
            </a:pP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恐</a:t>
            </a:r>
            <a:r>
              <a:rPr lang="zh-CN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是仙家好别离，故教迢递作佳期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ts val="3800"/>
              </a:lnSpc>
            </a:pP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由来</a:t>
            </a:r>
            <a:r>
              <a:rPr lang="zh-CN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碧落银河畔，可要金风玉露时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ts val="3800"/>
              </a:lnSpc>
            </a:pP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                                                               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李商隐</a:t>
            </a:r>
            <a:r>
              <a:rPr lang="zh-CN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《辛未七夕》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75292" y="1263958"/>
            <a:ext cx="3326703" cy="930604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学习目标：</a:t>
            </a:r>
            <a:endParaRPr lang="zh-CN" altLang="en-US" sz="4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27396" y="2604386"/>
            <a:ext cx="8455069" cy="2215807"/>
          </a:xfrm>
        </p:spPr>
        <p:txBody>
          <a:bodyPr>
            <a:noAutofit/>
          </a:bodyPr>
          <a:lstStyle/>
          <a:p>
            <a:r>
              <a:rPr lang="en-US" altLang="zh-CN" sz="4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zh-CN" sz="4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、涵泳诗韵，感受音律美。</a:t>
            </a:r>
            <a:endParaRPr lang="zh-CN" altLang="zh-CN" sz="4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4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zh-CN" sz="4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、细读慢品，品味</a:t>
            </a:r>
            <a:r>
              <a:rPr lang="zh-CN" altLang="en-US" sz="4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语言</a:t>
            </a:r>
            <a:r>
              <a:rPr lang="zh-CN" altLang="zh-CN" sz="4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美。</a:t>
            </a:r>
            <a:r>
              <a:rPr lang="en-US" altLang="zh-CN" sz="4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	</a:t>
            </a:r>
            <a:endParaRPr lang="zh-CN" altLang="zh-CN" sz="4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4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zh-CN" sz="4400" b="1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zh-CN" altLang="en-US" sz="4400" b="1">
                <a:latin typeface="华文楷体" panose="02010600040101010101" pitchFamily="2" charset="-122"/>
                <a:ea typeface="华文楷体" panose="02010600040101010101" pitchFamily="2" charset="-122"/>
              </a:rPr>
              <a:t>探究讨论</a:t>
            </a:r>
            <a:r>
              <a:rPr lang="zh-CN" altLang="zh-CN" sz="4400" b="1">
                <a:latin typeface="华文楷体" panose="02010600040101010101" pitchFamily="2" charset="-122"/>
                <a:ea typeface="华文楷体" panose="02010600040101010101" pitchFamily="2" charset="-122"/>
              </a:rPr>
              <a:t>，体悟情感美。</a:t>
            </a:r>
            <a:endParaRPr lang="zh-CN" altLang="zh-CN" sz="44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4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60477" y="1129131"/>
            <a:ext cx="100995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一、涵泳诗韵，感受音律美。</a:t>
            </a:r>
            <a:endParaRPr lang="en-US" altLang="zh-CN" sz="4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4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zh-CN" altLang="zh-CN" sz="4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把握</a:t>
            </a:r>
            <a:r>
              <a:rPr lang="zh-CN" altLang="zh-CN" sz="4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诗词的基调，读出感情。</a:t>
            </a:r>
            <a:endParaRPr lang="zh-CN" altLang="zh-CN" sz="4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4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zh-CN" altLang="zh-CN" sz="4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根据</a:t>
            </a:r>
            <a:r>
              <a:rPr lang="zh-CN" altLang="zh-CN" sz="4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情感的</a:t>
            </a:r>
            <a:r>
              <a:rPr lang="zh-CN" altLang="zh-CN" sz="4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变化</a:t>
            </a:r>
            <a:r>
              <a:rPr lang="zh-CN" altLang="en-US" sz="4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zh-CN" altLang="zh-CN" sz="4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调整</a:t>
            </a:r>
            <a:r>
              <a:rPr lang="zh-CN" altLang="zh-CN" sz="4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语气的强弱。</a:t>
            </a:r>
            <a:endParaRPr lang="zh-CN" altLang="zh-CN" sz="4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4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zh-CN" altLang="zh-CN" sz="4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把握</a:t>
            </a:r>
            <a:r>
              <a:rPr lang="zh-CN" altLang="zh-CN" sz="4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语速的缓急，读出节奏、韵律。</a:t>
            </a:r>
            <a:endParaRPr lang="zh-CN" altLang="zh-CN" sz="4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019bc3de8e0f699c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12320" cy="69545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44055" y="794112"/>
            <a:ext cx="9390380" cy="2683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5060"/>
              </a:lnSpc>
            </a:pPr>
            <a:r>
              <a:rPr lang="zh-CN" altLang="en-US" sz="3600" dirty="0" smtClean="0">
                <a:latin typeface="华文隶书" panose="02010800040101010101" pitchFamily="2" charset="-122"/>
                <a:ea typeface="华文隶书" panose="02010800040101010101" pitchFamily="2" charset="-122"/>
                <a:cs typeface="华文楷体" panose="02010600040101010101" pitchFamily="2" charset="-122"/>
              </a:rPr>
              <a:t>纤</a:t>
            </a:r>
            <a:r>
              <a:rPr lang="zh-CN" altLang="en-US" sz="3600" dirty="0">
                <a:latin typeface="华文隶书" panose="02010800040101010101" pitchFamily="2" charset="-122"/>
                <a:ea typeface="华文隶书" panose="02010800040101010101" pitchFamily="2" charset="-122"/>
                <a:cs typeface="华文楷体" panose="02010600040101010101" pitchFamily="2" charset="-122"/>
              </a:rPr>
              <a:t>云/弄巧，飞星/传恨，银汉/迢迢/暗</a:t>
            </a:r>
            <a:r>
              <a:rPr lang="zh-CN" altLang="en-US" sz="3600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华文楷体" panose="02010600040101010101" pitchFamily="2" charset="-122"/>
              </a:rPr>
              <a:t>度</a:t>
            </a:r>
            <a:r>
              <a:rPr lang="zh-CN" altLang="en-US" sz="3600" dirty="0">
                <a:latin typeface="华文隶书" panose="02010800040101010101" pitchFamily="2" charset="-122"/>
                <a:ea typeface="华文隶书" panose="02010800040101010101" pitchFamily="2" charset="-122"/>
                <a:cs typeface="华文楷体" panose="02010600040101010101" pitchFamily="2" charset="-122"/>
              </a:rPr>
              <a:t>。金风/玉露/一相逢，便/胜却/人间/无</a:t>
            </a:r>
            <a:r>
              <a:rPr lang="zh-CN" altLang="en-US" sz="3600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华文楷体" panose="02010600040101010101" pitchFamily="2" charset="-122"/>
              </a:rPr>
              <a:t>数</a:t>
            </a:r>
            <a:r>
              <a:rPr lang="zh-CN" altLang="en-US" sz="3600" dirty="0">
                <a:latin typeface="华文隶书" panose="02010800040101010101" pitchFamily="2" charset="-122"/>
                <a:ea typeface="华文隶书" panose="02010800040101010101" pitchFamily="2" charset="-122"/>
                <a:cs typeface="华文楷体" panose="02010600040101010101" pitchFamily="2" charset="-122"/>
              </a:rPr>
              <a:t>。柔情/似水，佳期/如梦，忍顾/鹊桥/归</a:t>
            </a:r>
            <a:r>
              <a:rPr lang="zh-CN" altLang="en-US" sz="3600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华文楷体" panose="02010600040101010101" pitchFamily="2" charset="-122"/>
              </a:rPr>
              <a:t>路</a:t>
            </a:r>
            <a:r>
              <a:rPr lang="zh-CN" altLang="en-US" sz="3600" dirty="0">
                <a:latin typeface="华文隶书" panose="02010800040101010101" pitchFamily="2" charset="-122"/>
                <a:ea typeface="华文隶书" panose="02010800040101010101" pitchFamily="2" charset="-122"/>
                <a:cs typeface="华文楷体" panose="02010600040101010101" pitchFamily="2" charset="-122"/>
              </a:rPr>
              <a:t>。两情/若是/久长时，又/岂在/朝朝/</a:t>
            </a:r>
            <a:r>
              <a:rPr lang="zh-CN" altLang="en-US" sz="3600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华文楷体" panose="02010600040101010101" pitchFamily="2" charset="-122"/>
              </a:rPr>
              <a:t>暮暮</a:t>
            </a:r>
            <a:r>
              <a:rPr lang="zh-CN" altLang="en-US" sz="3600" dirty="0" smtClean="0">
                <a:latin typeface="华文隶书" panose="02010800040101010101" pitchFamily="2" charset="-122"/>
                <a:ea typeface="华文隶书" panose="02010800040101010101" pitchFamily="2" charset="-122"/>
                <a:cs typeface="华文楷体" panose="02010600040101010101" pitchFamily="2" charset="-122"/>
              </a:rPr>
              <a:t>。</a:t>
            </a:r>
            <a:endParaRPr lang="en-US" altLang="zh-CN" sz="3600" dirty="0">
              <a:latin typeface="华文隶书" panose="02010800040101010101" pitchFamily="2" charset="-122"/>
              <a:ea typeface="华文隶书" panose="020108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52153" y="3510546"/>
            <a:ext cx="8974183" cy="1400383"/>
          </a:xfrm>
          <a:prstGeom prst="rect">
            <a:avLst/>
          </a:prstGeom>
          <a:effectLst>
            <a:outerShdw blurRad="50800" dist="50800" dir="5400000" algn="ctr" rotWithShape="0">
              <a:srgbClr val="7030A0"/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ts val="5060"/>
              </a:lnSpc>
            </a:pPr>
            <a:r>
              <a:rPr lang="zh-CN" altLang="zh-CN" sz="36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srgbClr val="FFFF00">
                      <a:alpha val="40000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低沉愁苦</a:t>
            </a:r>
            <a:r>
              <a:rPr lang="en-US" altLang="zh-CN" sz="36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srgbClr val="FFFF00">
                      <a:alpha val="40000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--</a:t>
            </a:r>
            <a:r>
              <a:rPr lang="zh-CN" altLang="zh-CN" sz="36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srgbClr val="FFFF00">
                      <a:alpha val="40000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欣喜兴奋</a:t>
            </a:r>
            <a:r>
              <a:rPr lang="en-US" altLang="zh-CN" sz="36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srgbClr val="FFFF00">
                      <a:alpha val="40000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--</a:t>
            </a:r>
            <a:r>
              <a:rPr lang="zh-CN" altLang="zh-CN" sz="36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srgbClr val="FFFF00">
                      <a:alpha val="40000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失落悲伤</a:t>
            </a:r>
            <a:r>
              <a:rPr lang="en-US" altLang="zh-CN" sz="36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srgbClr val="FFFF00">
                      <a:alpha val="40000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--</a:t>
            </a:r>
            <a:r>
              <a:rPr lang="zh-CN" altLang="zh-CN" sz="36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srgbClr val="FFFF00">
                      <a:alpha val="40000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高亢激昂</a:t>
            </a:r>
            <a:endParaRPr lang="zh-CN" altLang="en-US" sz="3600" dirty="0">
              <a:solidFill>
                <a:srgbClr val="7030A0"/>
              </a:solidFill>
              <a:effectLst>
                <a:outerShdw blurRad="50800" dist="38100" dir="2700000" algn="tl" rotWithShape="0">
                  <a:srgbClr val="FFFF00">
                    <a:alpha val="40000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fontAlgn="auto">
              <a:lnSpc>
                <a:spcPts val="5060"/>
              </a:lnSpc>
            </a:pPr>
            <a:r>
              <a:rPr lang="zh-CN" alt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华文楷体" panose="02010600040101010101" pitchFamily="2" charset="-122"/>
              </a:rPr>
              <a:t>      </a:t>
            </a:r>
            <a:r>
              <a:rPr lang="zh-CN" altLang="en-US" sz="36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B0F0">
                      <a:alpha val="40000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华文楷体" panose="02010600040101010101" pitchFamily="2" charset="-122"/>
              </a:rPr>
              <a:t>相思</a:t>
            </a:r>
            <a:r>
              <a:rPr lang="en-US" altLang="zh-CN" sz="3600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B0F0">
                      <a:alpha val="40000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华文楷体" panose="02010600040101010101" pitchFamily="2" charset="-122"/>
              </a:rPr>
              <a:t>——</a:t>
            </a:r>
            <a:r>
              <a:rPr lang="zh-CN" altLang="en-US" sz="3600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B0F0">
                      <a:alpha val="40000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华文楷体" panose="02010600040101010101" pitchFamily="2" charset="-122"/>
              </a:rPr>
              <a:t>相见</a:t>
            </a:r>
            <a:r>
              <a:rPr lang="en-US" altLang="zh-CN" sz="3600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B0F0">
                      <a:alpha val="40000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华文楷体" panose="02010600040101010101" pitchFamily="2" charset="-122"/>
              </a:rPr>
              <a:t>——</a:t>
            </a:r>
            <a:r>
              <a:rPr lang="zh-CN" altLang="en-US" sz="3600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B0F0">
                      <a:alpha val="40000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华文楷体" panose="02010600040101010101" pitchFamily="2" charset="-122"/>
              </a:rPr>
              <a:t>离别</a:t>
            </a:r>
            <a:r>
              <a:rPr lang="en-US" altLang="zh-CN" sz="3600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B0F0">
                      <a:alpha val="40000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华文楷体" panose="02010600040101010101" pitchFamily="2" charset="-122"/>
              </a:rPr>
              <a:t>——</a:t>
            </a:r>
            <a:r>
              <a:rPr lang="zh-CN" altLang="en-US" sz="3600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B0F0">
                      <a:alpha val="40000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华文楷体" panose="02010600040101010101" pitchFamily="2" charset="-122"/>
              </a:rPr>
              <a:t>盟誓</a:t>
            </a:r>
            <a:endParaRPr lang="zh-CN" altLang="en-US" sz="3600" dirty="0">
              <a:solidFill>
                <a:srgbClr val="FF0000"/>
              </a:solidFill>
              <a:effectLst>
                <a:outerShdw blurRad="50800" dist="38100" dir="2700000" algn="tl" rotWithShape="0">
                  <a:srgbClr val="00B0F0">
                    <a:alpha val="40000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77348" y="5142413"/>
            <a:ext cx="3052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7030A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——</a:t>
            </a:r>
            <a:r>
              <a:rPr lang="zh-CN" altLang="en-US" sz="4000" b="1" dirty="0">
                <a:solidFill>
                  <a:srgbClr val="7030A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音律美</a:t>
            </a:r>
            <a:endParaRPr lang="zh-CN" altLang="en-US" sz="4000" b="1" dirty="0">
              <a:solidFill>
                <a:srgbClr val="7030A0"/>
              </a:solidFill>
              <a:effectLst>
                <a:outerShdw blurRad="50800" dist="38100" dir="18900000" algn="bl" rotWithShape="0">
                  <a:srgbClr val="FFFF00">
                    <a:alpha val="40000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18485" y="1444728"/>
            <a:ext cx="9702063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二、细读慢品，品味语言美</a:t>
            </a:r>
            <a:endParaRPr lang="zh-CN" altLang="en-US" sz="40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4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zh-CN" sz="4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子瞻</a:t>
            </a:r>
            <a:r>
              <a:rPr lang="zh-CN" altLang="en-US" sz="4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（苏轼）</a:t>
            </a:r>
            <a:r>
              <a:rPr lang="zh-CN" altLang="zh-CN" sz="4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辞</a:t>
            </a:r>
            <a:r>
              <a:rPr lang="zh-CN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胜乎情，耆</a:t>
            </a:r>
            <a:r>
              <a:rPr lang="zh-CN" altLang="zh-CN" sz="4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卿</a:t>
            </a:r>
            <a:r>
              <a:rPr lang="zh-CN" altLang="en-US" sz="4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（柳永）</a:t>
            </a:r>
            <a:r>
              <a:rPr lang="zh-CN" altLang="zh-CN" sz="4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情</a:t>
            </a:r>
            <a:r>
              <a:rPr lang="zh-CN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胜乎辞。辞情相称者，惟少</a:t>
            </a:r>
            <a:r>
              <a:rPr lang="zh-CN" altLang="zh-CN" sz="4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游</a:t>
            </a:r>
            <a:r>
              <a:rPr lang="zh-CN" altLang="en-US" sz="4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（秦观）</a:t>
            </a:r>
            <a:r>
              <a:rPr lang="zh-CN" altLang="zh-CN" sz="4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而已。</a:t>
            </a:r>
            <a:endParaRPr lang="en-US" altLang="zh-CN" sz="40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4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            </a:t>
            </a:r>
            <a:r>
              <a:rPr lang="zh-CN" altLang="zh-CN" sz="4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——蔡伯世</a:t>
            </a:r>
            <a:endParaRPr lang="zh-CN" altLang="en-US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4913" y="288896"/>
            <a:ext cx="1019683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写一写</a:t>
            </a:r>
            <a:endParaRPr lang="zh-CN" altLang="zh-CN" sz="2800" b="1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用优美生动的散文式的语言，描述词的上阕，还原画面。</a:t>
            </a:r>
            <a:endParaRPr lang="zh-CN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4913" y="1672561"/>
            <a:ext cx="113353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   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秋云纤薄，变幻出繁多而巧妙的花样，那是织女在用灵巧的双手不停编织着美丽的锦缎。银河两侧，织女、牛郎星闪烁不停，似乎在诉说着无限离愁；流星飞逝，传递着他们天各一方、经年不见的怅恨。如今，这对神仙眷侣披着纤云，闪着星光，急切地度过漫漫银河，在这金风玉露的七夕良宵聚会。美丽的相逢像金风一样</a:t>
            </a:r>
            <a:r>
              <a:rPr lang="zh-CN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的珍贵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，如玉露一般的纯洁，远远胜过凡尘无数天天见面、</a:t>
            </a:r>
            <a:r>
              <a:rPr lang="zh-CN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却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貌合神离</a:t>
            </a:r>
            <a:r>
              <a:rPr lang="zh-CN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的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夫妻。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62430" y="299720"/>
            <a:ext cx="9459595" cy="593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4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朦胧空灵</a:t>
            </a:r>
            <a:r>
              <a:rPr lang="zh-CN" altLang="en-US" sz="4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、</a:t>
            </a:r>
            <a:r>
              <a:rPr lang="zh-CN" altLang="zh-CN" sz="4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缥缈迷蒙</a:t>
            </a:r>
            <a:endParaRPr lang="en-US" altLang="zh-CN" sz="4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                                           </a:t>
            </a:r>
            <a:r>
              <a:rPr lang="en-US" altLang="zh-CN" sz="4000" b="1" dirty="0">
                <a:solidFill>
                  <a:srgbClr val="7030A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——</a:t>
            </a:r>
            <a:r>
              <a:rPr lang="zh-CN" altLang="en-US" sz="4000" b="1" dirty="0">
                <a:solidFill>
                  <a:srgbClr val="7030A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意境美</a:t>
            </a:r>
            <a:endParaRPr lang="en-US" altLang="zh-CN" sz="4000" b="1" dirty="0">
              <a:solidFill>
                <a:srgbClr val="7030A0"/>
              </a:solidFill>
              <a:effectLst>
                <a:outerShdw blurRad="50800" dist="38100" dir="18900000" algn="bl" rotWithShape="0">
                  <a:srgbClr val="FFFF00">
                    <a:alpha val="40000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4000" b="1" dirty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化景物为情思（婉约蕴藉）</a:t>
            </a:r>
            <a:endParaRPr lang="en-US" altLang="zh-CN" sz="4000" b="1" dirty="0"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  <a:p>
            <a:pPr lvl="0"/>
            <a:r>
              <a:rPr lang="en-US" altLang="zh-CN" sz="4000" b="1" dirty="0">
                <a:solidFill>
                  <a:srgbClr val="7030A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                  </a:t>
            </a:r>
            <a:r>
              <a:rPr lang="en-US" altLang="zh-CN" sz="4000" b="1" dirty="0" smtClean="0">
                <a:solidFill>
                  <a:srgbClr val="7030A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                            </a:t>
            </a:r>
            <a:r>
              <a:rPr lang="en-US" altLang="zh-CN" sz="4000" b="1" dirty="0" smtClean="0">
                <a:solidFill>
                  <a:srgbClr val="7030A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——</a:t>
            </a:r>
            <a:r>
              <a:rPr lang="zh-CN" altLang="en-US" sz="4000" b="1" dirty="0" smtClean="0">
                <a:solidFill>
                  <a:srgbClr val="7030A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语言</a:t>
            </a:r>
            <a:r>
              <a:rPr lang="zh-CN" altLang="zh-CN" sz="4000" b="1" dirty="0" smtClean="0">
                <a:solidFill>
                  <a:srgbClr val="7030A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美</a:t>
            </a:r>
            <a:endParaRPr lang="zh-CN" altLang="en-US" sz="4000" dirty="0">
              <a:solidFill>
                <a:prstClr val="black"/>
              </a:solidFill>
              <a:effectLst>
                <a:outerShdw blurRad="50800" dist="38100" dir="18900000" algn="bl" rotWithShape="0">
                  <a:srgbClr val="FFFF00">
                    <a:alpha val="40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zh-CN" altLang="en-US" sz="4000" b="1" dirty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化短暂为永恒（坚贞圣洁）</a:t>
            </a:r>
            <a:endParaRPr lang="en-US" altLang="zh-CN" sz="4000" b="1" dirty="0"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  <a:p>
            <a:r>
              <a:rPr lang="en-US" altLang="zh-CN" sz="4000" b="1" dirty="0">
                <a:solidFill>
                  <a:srgbClr val="7030A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                 </a:t>
            </a:r>
            <a:r>
              <a:rPr lang="en-US" altLang="zh-CN" sz="4000" b="1" dirty="0" smtClean="0">
                <a:solidFill>
                  <a:srgbClr val="7030A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                             </a:t>
            </a:r>
            <a:r>
              <a:rPr lang="en-US" altLang="zh-CN" sz="4000" b="1" dirty="0" smtClean="0">
                <a:solidFill>
                  <a:srgbClr val="7030A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——</a:t>
            </a:r>
            <a:r>
              <a:rPr lang="zh-CN" altLang="en-US" sz="4000" b="1" dirty="0">
                <a:solidFill>
                  <a:srgbClr val="7030A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情感</a:t>
            </a:r>
            <a:r>
              <a:rPr lang="zh-CN" altLang="zh-CN" sz="4000" b="1" dirty="0">
                <a:solidFill>
                  <a:srgbClr val="7030A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美</a:t>
            </a:r>
            <a:endParaRPr lang="zh-CN" altLang="en-US" sz="4000" dirty="0">
              <a:effectLst>
                <a:outerShdw blurRad="50800" dist="38100" dir="18900000" algn="bl" rotWithShape="0">
                  <a:srgbClr val="FFFF00">
                    <a:alpha val="40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zh-CN" altLang="zh-CN" sz="4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/>
    </p:bldLst>
  </p:timing>
</p:sld>
</file>

<file path=ppt/tags/tag1.xml><?xml version="1.0" encoding="utf-8"?>
<p:tagLst xmlns:p="http://schemas.openxmlformats.org/presentationml/2006/main">
  <p:tag name="REFSHAPE" val="142727844"/>
  <p:tag name="KSO_WM_UNIT_PLACING_PICTURE_USER_VIEWPORT" val="{&quot;height&quot;:6690,&quot;width&quot;:5670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2513</Words>
  <Application>WPS 演示</Application>
  <PresentationFormat>宽屏</PresentationFormat>
  <Paragraphs>92</Paragraphs>
  <Slides>15</Slides>
  <Notes>3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华文行楷</vt:lpstr>
      <vt:lpstr>华文楷体</vt:lpstr>
      <vt:lpstr>华文隶书</vt:lpstr>
      <vt:lpstr>华文新魏</vt:lpstr>
      <vt:lpstr>华文仿宋</vt:lpstr>
      <vt:lpstr>微软雅黑</vt:lpstr>
      <vt:lpstr>Arial Unicode MS</vt:lpstr>
      <vt:lpstr>Calibri Light</vt:lpstr>
      <vt:lpstr>Calibri</vt:lpstr>
      <vt:lpstr>Office 主题</vt:lpstr>
      <vt:lpstr>鹊桥仙</vt:lpstr>
      <vt:lpstr>PowerPoint 演示文稿</vt:lpstr>
      <vt:lpstr>PowerPoint 演示文稿</vt:lpstr>
      <vt:lpstr>学习目标：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Apple</dc:creator>
  <cp:lastModifiedBy>Administrator</cp:lastModifiedBy>
  <cp:revision>139</cp:revision>
  <dcterms:created xsi:type="dcterms:W3CDTF">2019-12-16T12:40:00Z</dcterms:created>
  <dcterms:modified xsi:type="dcterms:W3CDTF">2019-12-18T00:06:11Z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