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1" r:id="rId3"/>
    <p:sldId id="259" r:id="rId4"/>
    <p:sldId id="273" r:id="rId5"/>
    <p:sldId id="260" r:id="rId6"/>
    <p:sldId id="261" r:id="rId7"/>
    <p:sldId id="263" r:id="rId8"/>
    <p:sldId id="264" r:id="rId9"/>
    <p:sldId id="265" r:id="rId10"/>
    <p:sldId id="266" r:id="rId11"/>
    <p:sldId id="268" r:id="rId12"/>
    <p:sldId id="269" r:id="rId13"/>
    <p:sldId id="270" r:id="rId1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autoAdjust="0"/>
    <p:restoredTop sz="86370" autoAdjust="0"/>
  </p:normalViewPr>
  <p:slideViewPr>
    <p:cSldViewPr>
      <p:cViewPr varScale="1">
        <p:scale>
          <a:sx n="77" d="100"/>
          <a:sy n="77" d="100"/>
        </p:scale>
        <p:origin x="-1284" y="-84"/>
      </p:cViewPr>
      <p:guideLst>
        <p:guide orient="horz" pos="2160"/>
        <p:guide pos="2880"/>
      </p:guideLst>
    </p:cSldViewPr>
  </p:slideViewPr>
  <p:outlineViewPr>
    <p:cViewPr>
      <p:scale>
        <a:sx n="33" d="100"/>
        <a:sy n="33" d="100"/>
      </p:scale>
      <p:origin x="6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A129F3-0CE3-4243-9D82-E133624D8EB7}" type="datetimeFigureOut">
              <a:rPr lang="zh-CN" altLang="en-US" smtClean="0"/>
              <a:t>2020/6/1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77F157-D3B4-4F7A-A4D6-206018C758A3}" type="slidenum">
              <a:rPr lang="zh-CN" altLang="en-US" smtClean="0"/>
              <a:t>‹#›</a:t>
            </a:fld>
            <a:endParaRPr lang="zh-CN" altLang="en-US"/>
          </a:p>
        </p:txBody>
      </p:sp>
    </p:spTree>
    <p:extLst>
      <p:ext uri="{BB962C8B-B14F-4D97-AF65-F5344CB8AC3E}">
        <p14:creationId xmlns:p14="http://schemas.microsoft.com/office/powerpoint/2010/main" val="2072030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777F157-D3B4-4F7A-A4D6-206018C758A3}" type="slidenum">
              <a:rPr lang="zh-CN" altLang="en-US" smtClean="0"/>
              <a:t>4</a:t>
            </a:fld>
            <a:endParaRPr lang="zh-CN" altLang="en-US"/>
          </a:p>
        </p:txBody>
      </p:sp>
    </p:spTree>
    <p:extLst>
      <p:ext uri="{BB962C8B-B14F-4D97-AF65-F5344CB8AC3E}">
        <p14:creationId xmlns:p14="http://schemas.microsoft.com/office/powerpoint/2010/main" val="3898462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2020/6/1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2020/6/1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2020/6/1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2020/6/1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2020/6/1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2020/6/1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2020/6/1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标题 2"/>
          <p:cNvSpPr>
            <a:spLocks noGrp="1"/>
          </p:cNvSpPr>
          <p:nvPr>
            <p:ph type="title"/>
          </p:nvPr>
        </p:nvSpPr>
        <p:spPr>
          <a:xfrm>
            <a:off x="251520" y="3933056"/>
            <a:ext cx="8424936" cy="1218258"/>
          </a:xfrm>
        </p:spPr>
        <p:txBody>
          <a:bodyPr>
            <a:normAutofit/>
          </a:bodyPr>
          <a:lstStyle/>
          <a:p>
            <a:r>
              <a:rPr lang="zh-CN" altLang="en-US" sz="2800" dirty="0" smtClean="0"/>
              <a:t>心肺复苏技能培训、体育课意外事故预案及课堂常规</a:t>
            </a:r>
            <a:endParaRPr lang="zh-CN" altLang="en-US" sz="2800" dirty="0"/>
          </a:p>
        </p:txBody>
      </p:sp>
      <p:pic>
        <p:nvPicPr>
          <p:cNvPr id="8" name="图片占位符 7"/>
          <p:cNvPicPr>
            <a:picLocks noGrp="1" noChangeAspect="1"/>
          </p:cNvPicPr>
          <p:nvPr>
            <p:ph type="pic" idx="1"/>
          </p:nvPr>
        </p:nvPicPr>
        <p:blipFill>
          <a:blip r:embed="rId3">
            <a:extLst>
              <a:ext uri="{28A0092B-C50C-407E-A947-70E740481C1C}">
                <a14:useLocalDpi xmlns:a14="http://schemas.microsoft.com/office/drawing/2010/main" val="0"/>
              </a:ext>
            </a:extLst>
          </a:blip>
          <a:srcRect l="12542" r="12542"/>
          <a:stretch>
            <a:fillRect/>
          </a:stretch>
        </p:blipFill>
        <p:spPr>
          <a:xfrm>
            <a:off x="683568" y="548681"/>
            <a:ext cx="7632848" cy="3528392"/>
          </a:xfrm>
        </p:spPr>
      </p:pic>
      <p:sp>
        <p:nvSpPr>
          <p:cNvPr id="5" name="文本占位符 4"/>
          <p:cNvSpPr>
            <a:spLocks noGrp="1"/>
          </p:cNvSpPr>
          <p:nvPr>
            <p:ph type="body" sz="half" idx="2"/>
          </p:nvPr>
        </p:nvSpPr>
        <p:spPr>
          <a:xfrm>
            <a:off x="5436096" y="5301208"/>
            <a:ext cx="2994720" cy="804862"/>
          </a:xfrm>
        </p:spPr>
        <p:txBody>
          <a:bodyPr>
            <a:normAutofit fontScale="55000" lnSpcReduction="20000"/>
          </a:bodyPr>
          <a:lstStyle/>
          <a:p>
            <a:endParaRPr lang="en-US" altLang="zh-CN" dirty="0" smtClean="0"/>
          </a:p>
          <a:p>
            <a:endParaRPr lang="en-US" altLang="zh-CN" dirty="0"/>
          </a:p>
          <a:p>
            <a:r>
              <a:rPr lang="en-US" altLang="zh-CN" dirty="0" smtClean="0"/>
              <a:t>              </a:t>
            </a:r>
            <a:r>
              <a:rPr lang="zh-CN" altLang="en-US" sz="3300" dirty="0" smtClean="0"/>
              <a:t>龙口一中</a:t>
            </a:r>
            <a:r>
              <a:rPr lang="en-US" altLang="zh-CN" sz="3300" dirty="0" smtClean="0"/>
              <a:t>A</a:t>
            </a:r>
            <a:r>
              <a:rPr lang="zh-CN" altLang="en-US" sz="3300" dirty="0" smtClean="0"/>
              <a:t>区高二体育组</a:t>
            </a:r>
            <a:endParaRPr lang="zh-CN" altLang="en-US" sz="3300" dirty="0"/>
          </a:p>
        </p:txBody>
      </p:sp>
    </p:spTree>
    <p:extLst>
      <p:ext uri="{BB962C8B-B14F-4D97-AF65-F5344CB8AC3E}">
        <p14:creationId xmlns:p14="http://schemas.microsoft.com/office/powerpoint/2010/main" val="2486392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51520" y="548680"/>
            <a:ext cx="8640960" cy="6552728"/>
          </a:xfrm>
        </p:spPr>
        <p:txBody>
          <a:bodyPr>
            <a:normAutofit/>
          </a:bodyPr>
          <a:lstStyle/>
          <a:p>
            <a:pPr algn="l"/>
            <a:r>
              <a:rPr lang="en-US" altLang="zh-CN" sz="2400" dirty="0" smtClean="0">
                <a:solidFill>
                  <a:schemeClr val="tx1"/>
                </a:solidFill>
              </a:rPr>
              <a:t>A</a:t>
            </a:r>
            <a:r>
              <a:rPr lang="zh-CN" altLang="en-US" sz="2400" dirty="0" smtClean="0">
                <a:solidFill>
                  <a:schemeClr val="tx1"/>
                </a:solidFill>
              </a:rPr>
              <a:t>：</a:t>
            </a:r>
            <a:r>
              <a:rPr lang="zh-CN" altLang="en-US" sz="2400" dirty="0">
                <a:solidFill>
                  <a:schemeClr val="tx1"/>
                </a:solidFill>
              </a:rPr>
              <a:t>意识判断和打开气道</a:t>
            </a:r>
            <a:r>
              <a:rPr lang="zh-CN" altLang="en-US" sz="2400" dirty="0" smtClean="0">
                <a:solidFill>
                  <a:schemeClr val="tx1"/>
                </a:solidFill>
              </a:rPr>
              <a:t>。</a:t>
            </a:r>
            <a:endParaRPr lang="en-US" altLang="zh-CN" sz="2400" dirty="0" smtClean="0">
              <a:solidFill>
                <a:schemeClr val="tx1"/>
              </a:solidFill>
            </a:endParaRPr>
          </a:p>
          <a:p>
            <a:pPr algn="l"/>
            <a:r>
              <a:rPr lang="zh-CN" altLang="en-US" sz="2400" dirty="0" smtClean="0">
                <a:solidFill>
                  <a:schemeClr val="tx1"/>
                </a:solidFill>
              </a:rPr>
              <a:t>（</a:t>
            </a:r>
            <a:r>
              <a:rPr lang="en-US" altLang="zh-CN" sz="2400" dirty="0">
                <a:solidFill>
                  <a:schemeClr val="tx1"/>
                </a:solidFill>
              </a:rPr>
              <a:t>1</a:t>
            </a:r>
            <a:r>
              <a:rPr lang="zh-CN" altLang="en-US" sz="2400" dirty="0">
                <a:solidFill>
                  <a:schemeClr val="tx1"/>
                </a:solidFill>
              </a:rPr>
              <a:t>）意识判断：当发现一</a:t>
            </a:r>
            <a:r>
              <a:rPr lang="zh-CN" altLang="en-US" sz="2400" dirty="0" smtClean="0">
                <a:solidFill>
                  <a:schemeClr val="tx1"/>
                </a:solidFill>
              </a:rPr>
              <a:t>个</a:t>
            </a:r>
            <a:r>
              <a:rPr lang="zh-CN" altLang="en-US" sz="2400" dirty="0">
                <a:solidFill>
                  <a:schemeClr val="tx1"/>
                </a:solidFill>
              </a:rPr>
              <a:t>倒地</a:t>
            </a:r>
            <a:r>
              <a:rPr lang="zh-CN" altLang="en-US" sz="2400" dirty="0" smtClean="0">
                <a:solidFill>
                  <a:schemeClr val="tx1"/>
                </a:solidFill>
              </a:rPr>
              <a:t>的</a:t>
            </a:r>
            <a:r>
              <a:rPr lang="zh-CN" altLang="en-US" sz="2400" dirty="0">
                <a:solidFill>
                  <a:schemeClr val="tx1"/>
                </a:solidFill>
              </a:rPr>
              <a:t>患者，首先必须判断其</a:t>
            </a:r>
          </a:p>
          <a:p>
            <a:pPr algn="l"/>
            <a:r>
              <a:rPr lang="zh-CN" altLang="en-US" sz="2400" dirty="0">
                <a:solidFill>
                  <a:schemeClr val="tx1"/>
                </a:solidFill>
              </a:rPr>
              <a:t>是否失去知觉</a:t>
            </a:r>
            <a:r>
              <a:rPr lang="zh-CN" altLang="en-US" sz="2400" dirty="0" smtClean="0">
                <a:solidFill>
                  <a:schemeClr val="tx1"/>
                </a:solidFill>
              </a:rPr>
              <a:t>。先喊话并拍其肩膀，然后呼救</a:t>
            </a:r>
            <a:r>
              <a:rPr lang="zh-CN" altLang="en-US" sz="2400" dirty="0">
                <a:solidFill>
                  <a:schemeClr val="tx1"/>
                </a:solidFill>
              </a:rPr>
              <a:t>（请现场的人或附近的人协助</a:t>
            </a:r>
            <a:r>
              <a:rPr lang="zh-CN" altLang="en-US" sz="2400" dirty="0" smtClean="0">
                <a:solidFill>
                  <a:schemeClr val="tx1"/>
                </a:solidFill>
              </a:rPr>
              <a:t>抢救</a:t>
            </a:r>
            <a:r>
              <a:rPr lang="zh-CN" altLang="en-US" sz="2400" dirty="0">
                <a:solidFill>
                  <a:schemeClr val="tx1"/>
                </a:solidFill>
              </a:rPr>
              <a:t>，打</a:t>
            </a:r>
            <a:r>
              <a:rPr lang="en-US" altLang="zh-CN" sz="2400" dirty="0">
                <a:solidFill>
                  <a:schemeClr val="tx1"/>
                </a:solidFill>
              </a:rPr>
              <a:t>120</a:t>
            </a:r>
            <a:r>
              <a:rPr lang="zh-CN" altLang="en-US" sz="2400" dirty="0">
                <a:solidFill>
                  <a:schemeClr val="tx1"/>
                </a:solidFill>
              </a:rPr>
              <a:t>急救电话或通知就近的医疗单位</a:t>
            </a:r>
            <a:r>
              <a:rPr lang="zh-CN" altLang="en-US" sz="2400" dirty="0" smtClean="0">
                <a:solidFill>
                  <a:schemeClr val="tx1"/>
                </a:solidFill>
              </a:rPr>
              <a:t>）</a:t>
            </a:r>
            <a:endParaRPr lang="en-US" altLang="zh-CN" sz="2400" dirty="0">
              <a:solidFill>
                <a:schemeClr val="tx1"/>
              </a:solidFill>
            </a:endParaRPr>
          </a:p>
          <a:p>
            <a:pPr algn="l"/>
            <a:r>
              <a:rPr lang="zh-CN" altLang="en-US" sz="2400" dirty="0">
                <a:solidFill>
                  <a:schemeClr val="tx1"/>
                </a:solidFill>
              </a:rPr>
              <a:t>（</a:t>
            </a:r>
            <a:r>
              <a:rPr lang="en-US" altLang="zh-CN" sz="2400" dirty="0">
                <a:solidFill>
                  <a:schemeClr val="tx1"/>
                </a:solidFill>
              </a:rPr>
              <a:t>2</a:t>
            </a:r>
            <a:r>
              <a:rPr lang="zh-CN" altLang="en-US" sz="2400" dirty="0">
                <a:solidFill>
                  <a:schemeClr val="tx1"/>
                </a:solidFill>
              </a:rPr>
              <a:t>）打开气道：患者心跳呼吸停止、意识丧失后，全身肌肉松弛，口腔内的舌肌也松弛</a:t>
            </a:r>
            <a:r>
              <a:rPr lang="zh-CN" altLang="en-US" sz="2400" dirty="0" smtClean="0">
                <a:solidFill>
                  <a:schemeClr val="tx1"/>
                </a:solidFill>
              </a:rPr>
              <a:t>，舌根</a:t>
            </a:r>
            <a:r>
              <a:rPr lang="zh-CN" altLang="en-US" sz="2400" dirty="0">
                <a:solidFill>
                  <a:schemeClr val="tx1"/>
                </a:solidFill>
              </a:rPr>
              <a:t>后坠而堵塞呼吸道，造成呼吸阻塞。在进行口对口吹气前，必须打开气道，保持气道通</a:t>
            </a:r>
          </a:p>
          <a:p>
            <a:pPr algn="l"/>
            <a:r>
              <a:rPr lang="zh-CN" altLang="en-US" sz="2400" dirty="0">
                <a:solidFill>
                  <a:schemeClr val="tx1"/>
                </a:solidFill>
              </a:rPr>
              <a:t>畅。</a:t>
            </a:r>
          </a:p>
          <a:p>
            <a:pPr algn="l"/>
            <a:endParaRPr lang="zh-CN" altLang="en-US" sz="2400" dirty="0">
              <a:solidFill>
                <a:schemeClr val="tx1"/>
              </a:solidFill>
            </a:endParaRPr>
          </a:p>
          <a:p>
            <a:pPr algn="l"/>
            <a:endParaRPr lang="zh-CN" altLang="en-US" sz="2400" dirty="0">
              <a:solidFill>
                <a:schemeClr val="tx1"/>
              </a:solidFill>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3857381"/>
            <a:ext cx="6336704" cy="2996952"/>
          </a:xfrm>
          <a:prstGeom prst="rect">
            <a:avLst/>
          </a:prstGeom>
        </p:spPr>
      </p:pic>
    </p:spTree>
    <p:extLst>
      <p:ext uri="{BB962C8B-B14F-4D97-AF65-F5344CB8AC3E}">
        <p14:creationId xmlns:p14="http://schemas.microsoft.com/office/powerpoint/2010/main" val="4036745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51520" y="116632"/>
            <a:ext cx="8640960" cy="6984776"/>
          </a:xfrm>
        </p:spPr>
        <p:txBody>
          <a:bodyPr>
            <a:normAutofit/>
          </a:bodyPr>
          <a:lstStyle/>
          <a:p>
            <a:pPr algn="l"/>
            <a:r>
              <a:rPr lang="en-US" altLang="zh-CN" dirty="0" smtClean="0">
                <a:solidFill>
                  <a:schemeClr val="tx1"/>
                </a:solidFill>
              </a:rPr>
              <a:t>B</a:t>
            </a:r>
            <a:r>
              <a:rPr lang="zh-CN" altLang="en-US" dirty="0" smtClean="0">
                <a:solidFill>
                  <a:schemeClr val="tx1"/>
                </a:solidFill>
              </a:rPr>
              <a:t>：人工呼吸</a:t>
            </a:r>
            <a:endParaRPr lang="en-US" altLang="zh-CN" dirty="0" smtClean="0">
              <a:solidFill>
                <a:schemeClr val="tx1"/>
              </a:solidFill>
            </a:endParaRPr>
          </a:p>
          <a:p>
            <a:pPr algn="l"/>
            <a:r>
              <a:rPr lang="en-US" altLang="zh-CN" sz="2400" dirty="0">
                <a:solidFill>
                  <a:schemeClr val="tx1"/>
                </a:solidFill>
              </a:rPr>
              <a:t> </a:t>
            </a:r>
            <a:r>
              <a:rPr lang="en-US" altLang="zh-CN" sz="2400" dirty="0" smtClean="0">
                <a:solidFill>
                  <a:schemeClr val="tx1"/>
                </a:solidFill>
              </a:rPr>
              <a:t> </a:t>
            </a:r>
            <a:r>
              <a:rPr lang="zh-CN" altLang="en-US" sz="2400" dirty="0" smtClean="0">
                <a:solidFill>
                  <a:schemeClr val="tx1"/>
                </a:solidFill>
              </a:rPr>
              <a:t>口</a:t>
            </a:r>
            <a:r>
              <a:rPr lang="zh-CN" altLang="en-US" sz="2400" dirty="0">
                <a:solidFill>
                  <a:schemeClr val="tx1"/>
                </a:solidFill>
              </a:rPr>
              <a:t>对口吹气是向患者提供空气的有效方法。操作者置于患者前额的手在不移动的情况下，用拇指和食指捏紧患者的鼻孔，以免吹入的气体外溢，深吸一口气，尽力张嘴并紧贴患者的嘴，形成不透气的密封状态，以中等力量，</a:t>
            </a:r>
            <a:r>
              <a:rPr lang="en-US" altLang="zh-CN" sz="2400" dirty="0">
                <a:solidFill>
                  <a:schemeClr val="tx1"/>
                </a:solidFill>
              </a:rPr>
              <a:t>1~1.5</a:t>
            </a:r>
            <a:r>
              <a:rPr lang="zh-CN" altLang="en-US" sz="2400" dirty="0">
                <a:solidFill>
                  <a:schemeClr val="tx1"/>
                </a:solidFill>
              </a:rPr>
              <a:t>秒的速度向患者口中吹入约为</a:t>
            </a:r>
            <a:r>
              <a:rPr lang="en-US" altLang="zh-CN" sz="2400" dirty="0">
                <a:solidFill>
                  <a:schemeClr val="tx1"/>
                </a:solidFill>
              </a:rPr>
              <a:t>800</a:t>
            </a:r>
            <a:r>
              <a:rPr lang="zh-CN" altLang="en-US" sz="2400" dirty="0">
                <a:solidFill>
                  <a:schemeClr val="tx1"/>
                </a:solidFill>
              </a:rPr>
              <a:t>毫升的空气，吹至患者胸廓上升。吹气后操作者即抬头侧离一边，捏鼻的手同时松开，以利于患者呼气。如此以</a:t>
            </a:r>
            <a:r>
              <a:rPr lang="en-US" altLang="zh-CN" sz="2400" dirty="0">
                <a:solidFill>
                  <a:schemeClr val="tx1"/>
                </a:solidFill>
              </a:rPr>
              <a:t>12</a:t>
            </a:r>
            <a:r>
              <a:rPr lang="zh-CN" altLang="en-US" sz="2400" dirty="0">
                <a:solidFill>
                  <a:schemeClr val="tx1"/>
                </a:solidFill>
              </a:rPr>
              <a:t>分</a:t>
            </a:r>
            <a:r>
              <a:rPr lang="en-US" altLang="zh-CN" sz="2400" dirty="0">
                <a:solidFill>
                  <a:schemeClr val="tx1"/>
                </a:solidFill>
              </a:rPr>
              <a:t>/</a:t>
            </a:r>
            <a:r>
              <a:rPr lang="zh-CN" altLang="en-US" sz="2400" dirty="0">
                <a:solidFill>
                  <a:schemeClr val="tx1"/>
                </a:solidFill>
              </a:rPr>
              <a:t>分钟的频率反复进行，直到患者有自主呼吸为止。</a:t>
            </a:r>
          </a:p>
          <a:p>
            <a:pPr algn="l"/>
            <a:r>
              <a:rPr lang="zh-CN" altLang="en-US" sz="2400" dirty="0">
                <a:solidFill>
                  <a:schemeClr val="tx1"/>
                </a:solidFill>
              </a:rPr>
              <a:t/>
            </a:r>
            <a:br>
              <a:rPr lang="zh-CN" altLang="en-US" sz="2400" dirty="0">
                <a:solidFill>
                  <a:schemeClr val="tx1"/>
                </a:solidFill>
              </a:rPr>
            </a:br>
            <a:endParaRPr lang="zh-CN" altLang="en-US" sz="2400" dirty="0">
              <a:solidFill>
                <a:schemeClr val="tx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284983"/>
            <a:ext cx="8208912" cy="3538309"/>
          </a:xfrm>
          <a:prstGeom prst="rect">
            <a:avLst/>
          </a:prstGeom>
        </p:spPr>
      </p:pic>
    </p:spTree>
    <p:extLst>
      <p:ext uri="{BB962C8B-B14F-4D97-AF65-F5344CB8AC3E}">
        <p14:creationId xmlns:p14="http://schemas.microsoft.com/office/powerpoint/2010/main" val="2326760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51520" y="188640"/>
            <a:ext cx="8640960" cy="6912768"/>
          </a:xfrm>
        </p:spPr>
        <p:txBody>
          <a:bodyPr>
            <a:normAutofit/>
          </a:bodyPr>
          <a:lstStyle/>
          <a:p>
            <a:pPr algn="l"/>
            <a:r>
              <a:rPr lang="en-US" altLang="zh-CN" sz="2400" dirty="0" smtClean="0">
                <a:solidFill>
                  <a:schemeClr val="tx1"/>
                </a:solidFill>
              </a:rPr>
              <a:t>    </a:t>
            </a:r>
            <a:r>
              <a:rPr lang="en-US" altLang="zh-CN" sz="2800" dirty="0" smtClean="0">
                <a:solidFill>
                  <a:schemeClr val="tx1"/>
                </a:solidFill>
              </a:rPr>
              <a:t>C</a:t>
            </a:r>
            <a:r>
              <a:rPr lang="zh-CN" altLang="en-US" sz="2800" dirty="0" smtClean="0">
                <a:solidFill>
                  <a:schemeClr val="tx1"/>
                </a:solidFill>
              </a:rPr>
              <a:t>：</a:t>
            </a:r>
            <a:r>
              <a:rPr lang="zh-CN" altLang="en-US" sz="2800" dirty="0">
                <a:solidFill>
                  <a:schemeClr val="tx1"/>
                </a:solidFill>
              </a:rPr>
              <a:t>人工循环</a:t>
            </a:r>
          </a:p>
          <a:p>
            <a:pPr algn="l">
              <a:lnSpc>
                <a:spcPts val="3300"/>
              </a:lnSpc>
            </a:pPr>
            <a:r>
              <a:rPr lang="zh-CN" altLang="en-US" sz="2400" dirty="0">
                <a:solidFill>
                  <a:schemeClr val="tx1"/>
                </a:solidFill>
              </a:rPr>
              <a:t>   人工循环是通过胸外心脏按压形成胸腔内外压差，维持血液循环动力，并将人工呼吸后带有氧气的血液供给脑部及心脏以维持生命。方法如下：</a:t>
            </a:r>
          </a:p>
          <a:p>
            <a:pPr algn="l">
              <a:lnSpc>
                <a:spcPts val="3300"/>
              </a:lnSpc>
            </a:pPr>
            <a:r>
              <a:rPr lang="zh-CN" altLang="en-US" sz="2400" dirty="0">
                <a:solidFill>
                  <a:schemeClr val="tx1"/>
                </a:solidFill>
              </a:rPr>
              <a:t>   （</a:t>
            </a:r>
            <a:r>
              <a:rPr lang="en-US" altLang="zh-CN" sz="2400" dirty="0">
                <a:solidFill>
                  <a:schemeClr val="tx1"/>
                </a:solidFill>
              </a:rPr>
              <a:t>1</a:t>
            </a:r>
            <a:r>
              <a:rPr lang="zh-CN" altLang="en-US" sz="2400" dirty="0">
                <a:solidFill>
                  <a:schemeClr val="tx1"/>
                </a:solidFill>
              </a:rPr>
              <a:t>）判断患者有无脉搏。操作者跪于患者一侧，一手置于患者前额使头部保持后仰位，另一手以食指和中指尖置于喉结上，然后滑向颈肌（胸锁乳突肌）旁的凹陷处，触摸颈动脉。如果没有搏动，表示心脏已经停止跳动，应立即进行胸外</a:t>
            </a:r>
            <a:r>
              <a:rPr lang="zh-CN" altLang="en-US" sz="2400" dirty="0" smtClean="0">
                <a:solidFill>
                  <a:schemeClr val="tx1"/>
                </a:solidFill>
              </a:rPr>
              <a:t>心脏按压</a:t>
            </a:r>
            <a:endParaRPr lang="en-US" altLang="zh-CN" sz="2400" dirty="0" smtClean="0">
              <a:solidFill>
                <a:schemeClr val="tx1"/>
              </a:solidFill>
            </a:endParaRPr>
          </a:p>
          <a:p>
            <a:pPr algn="l">
              <a:lnSpc>
                <a:spcPts val="3300"/>
              </a:lnSpc>
            </a:pPr>
            <a:r>
              <a:rPr lang="zh-CN" altLang="en-US" sz="2400" dirty="0" smtClean="0">
                <a:solidFill>
                  <a:schemeClr val="tx1"/>
                </a:solidFill>
              </a:rPr>
              <a:t>。</a:t>
            </a:r>
            <a:r>
              <a:rPr lang="zh-CN" altLang="en-US" sz="2400" dirty="0">
                <a:solidFill>
                  <a:schemeClr val="tx1"/>
                </a:solidFill>
              </a:rPr>
              <a:t>（</a:t>
            </a:r>
            <a:r>
              <a:rPr lang="en-US" altLang="zh-CN" sz="2400" dirty="0">
                <a:solidFill>
                  <a:schemeClr val="tx1"/>
                </a:solidFill>
              </a:rPr>
              <a:t>2</a:t>
            </a:r>
            <a:r>
              <a:rPr lang="zh-CN" altLang="en-US" sz="2400" dirty="0">
                <a:solidFill>
                  <a:schemeClr val="tx1"/>
                </a:solidFill>
              </a:rPr>
              <a:t>）胸外心脏按压。</a:t>
            </a:r>
          </a:p>
          <a:p>
            <a:pPr algn="l">
              <a:lnSpc>
                <a:spcPts val="3300"/>
              </a:lnSpc>
            </a:pPr>
            <a:r>
              <a:rPr lang="zh-CN" altLang="en-US" sz="2400" dirty="0">
                <a:solidFill>
                  <a:schemeClr val="tx1"/>
                </a:solidFill>
              </a:rPr>
              <a:t>第一步：确定正确的胸外心脏按压位置。先找到肋弓下缘，用一只手的食指和中指沿肋骨下缘向上摸至两侧肋缘于胸骨连接处的切痕迹，以食指和中指放于该切迹上，将另一只手的掌根部放于横指旁，再将第一只手叠放在另一只手的手背上，两手手指交叉扣起，手指离开胸壁。</a:t>
            </a:r>
          </a:p>
          <a:p>
            <a:pPr algn="l"/>
            <a:endParaRPr lang="zh-CN" altLang="en-US" sz="2400" dirty="0">
              <a:solidFill>
                <a:schemeClr val="tx1"/>
              </a:solidFill>
            </a:endParaRPr>
          </a:p>
          <a:p>
            <a:pPr algn="l"/>
            <a:endParaRPr lang="zh-CN" altLang="en-US" sz="2400" dirty="0">
              <a:solidFill>
                <a:schemeClr val="tx1"/>
              </a:solidFill>
            </a:endParaRPr>
          </a:p>
        </p:txBody>
      </p:sp>
    </p:spTree>
    <p:extLst>
      <p:ext uri="{BB962C8B-B14F-4D97-AF65-F5344CB8AC3E}">
        <p14:creationId xmlns:p14="http://schemas.microsoft.com/office/powerpoint/2010/main" val="1544275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51520" y="116632"/>
            <a:ext cx="8640960" cy="6984776"/>
          </a:xfrm>
        </p:spPr>
        <p:txBody>
          <a:bodyPr>
            <a:normAutofit/>
          </a:bodyPr>
          <a:lstStyle/>
          <a:p>
            <a:pPr algn="l"/>
            <a:r>
              <a:rPr lang="zh-CN" altLang="en-US" sz="2400" dirty="0" smtClean="0">
                <a:solidFill>
                  <a:schemeClr val="tx1"/>
                </a:solidFill>
              </a:rPr>
              <a:t>第二</a:t>
            </a:r>
            <a:r>
              <a:rPr lang="zh-CN" altLang="en-US" sz="2400" dirty="0">
                <a:solidFill>
                  <a:schemeClr val="tx1"/>
                </a:solidFill>
              </a:rPr>
              <a:t>步：施行按压。操作者前倾上身，双肩位于患者胸部上方正中位置，双臂与患者的胸骨垂直，利用上半身的体重和肩臂力量，垂直向下按压胸骨，使胸骨下陷</a:t>
            </a:r>
            <a:r>
              <a:rPr lang="en-US" altLang="zh-CN" sz="2400" dirty="0">
                <a:solidFill>
                  <a:schemeClr val="tx1"/>
                </a:solidFill>
              </a:rPr>
              <a:t>4-5</a:t>
            </a:r>
            <a:r>
              <a:rPr lang="zh-CN" altLang="en-US" sz="2400" dirty="0">
                <a:solidFill>
                  <a:schemeClr val="tx1"/>
                </a:solidFill>
              </a:rPr>
              <a:t>厘米，按压和放松的力量和时间必须均匀、有规律，不能猛压、猛松。放松时掌根不要离开按压处。按压的频率为</a:t>
            </a:r>
            <a:r>
              <a:rPr lang="en-US" altLang="zh-CN" sz="2400" dirty="0">
                <a:solidFill>
                  <a:schemeClr val="tx1"/>
                </a:solidFill>
              </a:rPr>
              <a:t>80-100</a:t>
            </a:r>
            <a:r>
              <a:rPr lang="zh-CN" altLang="en-US" sz="2400" dirty="0">
                <a:solidFill>
                  <a:schemeClr val="tx1"/>
                </a:solidFill>
              </a:rPr>
              <a:t>次</a:t>
            </a:r>
            <a:r>
              <a:rPr lang="en-US" altLang="zh-CN" sz="2400" dirty="0">
                <a:solidFill>
                  <a:schemeClr val="tx1"/>
                </a:solidFill>
              </a:rPr>
              <a:t>/</a:t>
            </a:r>
            <a:r>
              <a:rPr lang="zh-CN" altLang="en-US" sz="2400" dirty="0">
                <a:solidFill>
                  <a:schemeClr val="tx1"/>
                </a:solidFill>
              </a:rPr>
              <a:t>分钟，按压与人工呼吸的次数比率为：单人复苏</a:t>
            </a:r>
            <a:r>
              <a:rPr lang="en-US" altLang="zh-CN" sz="2400" dirty="0">
                <a:solidFill>
                  <a:schemeClr val="tx1"/>
                </a:solidFill>
              </a:rPr>
              <a:t>15:2</a:t>
            </a:r>
            <a:r>
              <a:rPr lang="zh-CN" altLang="en-US" sz="2400" dirty="0">
                <a:solidFill>
                  <a:schemeClr val="tx1"/>
                </a:solidFill>
              </a:rPr>
              <a:t>，双人复苏</a:t>
            </a:r>
            <a:r>
              <a:rPr lang="en-US" altLang="zh-CN" sz="2400" dirty="0">
                <a:solidFill>
                  <a:schemeClr val="tx1"/>
                </a:solidFill>
              </a:rPr>
              <a:t>5:1.</a:t>
            </a:r>
            <a:r>
              <a:rPr lang="zh-CN" altLang="en-US" sz="2400" dirty="0" smtClean="0">
                <a:solidFill>
                  <a:schemeClr val="tx1"/>
                </a:solidFill>
              </a:rPr>
              <a:t>。</a:t>
            </a:r>
            <a:endParaRPr lang="en-US" altLang="zh-CN" sz="2400" dirty="0" smtClean="0">
              <a:solidFill>
                <a:schemeClr val="tx1"/>
              </a:solidFill>
            </a:endParaRPr>
          </a:p>
          <a:p>
            <a:pPr algn="l"/>
            <a:endParaRPr lang="zh-CN" altLang="en-US" sz="2400" dirty="0">
              <a:solidFill>
                <a:schemeClr val="tx1"/>
              </a:solidFill>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420888"/>
            <a:ext cx="8568952" cy="4437112"/>
          </a:xfrm>
          <a:prstGeom prst="rect">
            <a:avLst/>
          </a:prstGeom>
        </p:spPr>
      </p:pic>
    </p:spTree>
    <p:extLst>
      <p:ext uri="{BB962C8B-B14F-4D97-AF65-F5344CB8AC3E}">
        <p14:creationId xmlns:p14="http://schemas.microsoft.com/office/powerpoint/2010/main" val="1935229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ctrTitle"/>
          </p:nvPr>
        </p:nvSpPr>
        <p:spPr>
          <a:xfrm>
            <a:off x="539552" y="260648"/>
            <a:ext cx="7125524" cy="1152128"/>
          </a:xfrm>
        </p:spPr>
        <p:txBody>
          <a:bodyPr/>
          <a:lstStyle/>
          <a:p>
            <a:pPr algn="l"/>
            <a:r>
              <a:rPr lang="zh-CN" altLang="en-US" dirty="0"/>
              <a:t>一</a:t>
            </a:r>
            <a:r>
              <a:rPr lang="zh-CN" altLang="en-US" dirty="0" smtClean="0"/>
              <a:t>、课堂</a:t>
            </a:r>
            <a:r>
              <a:rPr lang="zh-CN" altLang="en-US" dirty="0"/>
              <a:t>常规</a:t>
            </a:r>
          </a:p>
        </p:txBody>
      </p:sp>
      <p:sp>
        <p:nvSpPr>
          <p:cNvPr id="5" name="副标题 4"/>
          <p:cNvSpPr>
            <a:spLocks noGrp="1"/>
          </p:cNvSpPr>
          <p:nvPr>
            <p:ph type="subTitle" idx="1"/>
          </p:nvPr>
        </p:nvSpPr>
        <p:spPr>
          <a:xfrm>
            <a:off x="611560" y="1412776"/>
            <a:ext cx="7920880" cy="4680520"/>
          </a:xfrm>
        </p:spPr>
        <p:txBody>
          <a:bodyPr>
            <a:normAutofit fontScale="92500" lnSpcReduction="20000"/>
          </a:bodyPr>
          <a:lstStyle/>
          <a:p>
            <a:pPr algn="l">
              <a:spcBef>
                <a:spcPct val="0"/>
              </a:spcBef>
            </a:pPr>
            <a:r>
              <a:rPr lang="en-US" altLang="zh-CN" dirty="0">
                <a:solidFill>
                  <a:srgbClr val="FF0000"/>
                </a:solidFill>
              </a:rPr>
              <a:t>1</a:t>
            </a:r>
            <a:r>
              <a:rPr lang="zh-CN" altLang="en-US" dirty="0">
                <a:solidFill>
                  <a:srgbClr val="FF0000"/>
                </a:solidFill>
              </a:rPr>
              <a:t>、体育课要求</a:t>
            </a:r>
            <a:endParaRPr lang="en-US" altLang="zh-CN" dirty="0">
              <a:solidFill>
                <a:srgbClr val="FF0000"/>
              </a:solidFill>
            </a:endParaRPr>
          </a:p>
          <a:p>
            <a:pPr indent="457200" algn="l">
              <a:spcBef>
                <a:spcPct val="0"/>
              </a:spcBef>
            </a:pPr>
            <a:r>
              <a:rPr lang="zh-CN" altLang="zh-CN" dirty="0">
                <a:solidFill>
                  <a:schemeClr val="tx1"/>
                </a:solidFill>
              </a:rPr>
              <a:t>根据国家体育课程时数要求及我校运动场地实际、体育师资状况、学校班级数量，采取全时段、错时排课，充分规划利用场地，尽可能实行小班化教学、各班级固定教学区域，避免交叉、聚集。</a:t>
            </a:r>
            <a:endParaRPr lang="en-US" altLang="zh-CN" dirty="0">
              <a:solidFill>
                <a:schemeClr val="tx1"/>
              </a:solidFill>
            </a:endParaRPr>
          </a:p>
          <a:p>
            <a:pPr algn="l">
              <a:spcBef>
                <a:spcPct val="0"/>
              </a:spcBef>
            </a:pPr>
            <a:r>
              <a:rPr lang="en-US" altLang="zh-CN" dirty="0">
                <a:solidFill>
                  <a:srgbClr val="FF0000"/>
                </a:solidFill>
              </a:rPr>
              <a:t>2</a:t>
            </a:r>
            <a:r>
              <a:rPr lang="zh-CN" altLang="en-US" dirty="0">
                <a:solidFill>
                  <a:srgbClr val="FF0000"/>
                </a:solidFill>
              </a:rPr>
              <a:t>、学情分析</a:t>
            </a:r>
            <a:endParaRPr lang="zh-CN" altLang="zh-CN" dirty="0">
              <a:solidFill>
                <a:srgbClr val="FF0000"/>
              </a:solidFill>
            </a:endParaRPr>
          </a:p>
          <a:p>
            <a:pPr indent="457200" algn="l">
              <a:spcBef>
                <a:spcPct val="0"/>
              </a:spcBef>
            </a:pPr>
            <a:r>
              <a:rPr lang="zh-CN" altLang="zh-CN" dirty="0">
                <a:solidFill>
                  <a:schemeClr val="tx1"/>
                </a:solidFill>
              </a:rPr>
              <a:t>了解学生居家锻炼的情况，科学评估学生当前身体状况和运动能力，结合体育教学要求，有针对性的制订教学计划。对于特异体质学生，要单独制定教学方案，并严格执行；制定体育课突发事件应急预案，确保有可操作性。</a:t>
            </a:r>
          </a:p>
          <a:p>
            <a:endParaRPr lang="zh-CN" altLang="en-US" dirty="0"/>
          </a:p>
        </p:txBody>
      </p:sp>
    </p:spTree>
    <p:extLst>
      <p:ext uri="{BB962C8B-B14F-4D97-AF65-F5344CB8AC3E}">
        <p14:creationId xmlns:p14="http://schemas.microsoft.com/office/powerpoint/2010/main" val="3716767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51520" y="116632"/>
            <a:ext cx="8496944" cy="6264696"/>
          </a:xfrm>
        </p:spPr>
        <p:txBody>
          <a:bodyPr/>
          <a:lstStyle/>
          <a:p>
            <a:pPr algn="l">
              <a:lnSpc>
                <a:spcPct val="80000"/>
              </a:lnSpc>
              <a:spcBef>
                <a:spcPct val="0"/>
              </a:spcBef>
            </a:pPr>
            <a:r>
              <a:rPr lang="en-US" altLang="zh-CN" sz="2700" dirty="0">
                <a:solidFill>
                  <a:schemeClr val="tx1"/>
                </a:solidFill>
              </a:rPr>
              <a:t>3</a:t>
            </a:r>
            <a:r>
              <a:rPr lang="zh-CN" altLang="en-US" sz="2700" dirty="0">
                <a:solidFill>
                  <a:schemeClr val="tx1"/>
                </a:solidFill>
              </a:rPr>
              <a:t>、体育课内容</a:t>
            </a:r>
            <a:endParaRPr lang="en-US" altLang="zh-CN" sz="2700" dirty="0">
              <a:solidFill>
                <a:schemeClr val="tx1"/>
              </a:solidFill>
            </a:endParaRPr>
          </a:p>
          <a:p>
            <a:pPr indent="457200" algn="l">
              <a:spcBef>
                <a:spcPts val="2400"/>
              </a:spcBef>
            </a:pPr>
            <a:r>
              <a:rPr lang="en-US" altLang="zh-CN" sz="2400" dirty="0">
                <a:solidFill>
                  <a:schemeClr val="tx1"/>
                </a:solidFill>
                <a:latin typeface="+mj-lt"/>
                <a:ea typeface="+mj-ea"/>
                <a:cs typeface="+mj-cs"/>
              </a:rPr>
              <a:t> </a:t>
            </a:r>
            <a:r>
              <a:rPr lang="en-US" altLang="zh-CN" sz="2400" dirty="0" smtClean="0">
                <a:solidFill>
                  <a:schemeClr val="tx1"/>
                </a:solidFill>
                <a:latin typeface="+mj-lt"/>
                <a:ea typeface="+mj-ea"/>
                <a:cs typeface="+mj-cs"/>
              </a:rPr>
              <a:t> </a:t>
            </a:r>
            <a:r>
              <a:rPr lang="zh-CN" altLang="zh-CN" sz="2400" dirty="0" smtClean="0">
                <a:solidFill>
                  <a:schemeClr val="tx1"/>
                </a:solidFill>
                <a:latin typeface="+mj-lt"/>
                <a:ea typeface="+mj-ea"/>
                <a:cs typeface="+mj-cs"/>
              </a:rPr>
              <a:t>体育课</a:t>
            </a:r>
            <a:r>
              <a:rPr lang="zh-CN" altLang="zh-CN" sz="2400" dirty="0">
                <a:solidFill>
                  <a:schemeClr val="tx1"/>
                </a:solidFill>
                <a:latin typeface="+mj-lt"/>
                <a:ea typeface="+mj-ea"/>
                <a:cs typeface="+mj-cs"/>
              </a:rPr>
              <a:t>内容设置体育基础知识和健康教育，以</a:t>
            </a:r>
            <a:r>
              <a:rPr lang="zh-CN" altLang="zh-CN" sz="2400" dirty="0">
                <a:solidFill>
                  <a:srgbClr val="FF0000"/>
                </a:solidFill>
                <a:latin typeface="+mj-lt"/>
                <a:ea typeface="+mj-ea"/>
                <a:cs typeface="+mj-cs"/>
              </a:rPr>
              <a:t>基础体能类</a:t>
            </a:r>
            <a:r>
              <a:rPr lang="zh-CN" altLang="zh-CN" sz="2400" dirty="0">
                <a:solidFill>
                  <a:schemeClr val="tx1"/>
                </a:solidFill>
                <a:latin typeface="+mj-lt"/>
                <a:ea typeface="+mj-ea"/>
                <a:cs typeface="+mj-cs"/>
              </a:rPr>
              <a:t>、</a:t>
            </a:r>
            <a:r>
              <a:rPr lang="zh-CN" altLang="zh-CN" sz="2400" dirty="0">
                <a:solidFill>
                  <a:srgbClr val="FF0000"/>
                </a:solidFill>
                <a:latin typeface="+mj-lt"/>
                <a:ea typeface="+mj-ea"/>
                <a:cs typeface="+mj-cs"/>
              </a:rPr>
              <a:t>基本活动能力类、基本运动技能类</a:t>
            </a:r>
            <a:r>
              <a:rPr lang="zh-CN" altLang="zh-CN" sz="2400" dirty="0">
                <a:solidFill>
                  <a:schemeClr val="tx1"/>
                </a:solidFill>
                <a:latin typeface="+mj-lt"/>
                <a:ea typeface="+mj-ea"/>
                <a:cs typeface="+mj-cs"/>
              </a:rPr>
              <a:t>为主。内容选择重点为非身体接触性的体能练习和发展心肺功能的有氧运动；要在科学评估的基础上确定教学起点；复课初期实行“零起点”教学，确保运动负荷、教学难度和要求循序渐进；技术学习要相对简单易学</a:t>
            </a:r>
            <a:r>
              <a:rPr lang="zh-CN" altLang="zh-CN" sz="2400" dirty="0" smtClean="0">
                <a:solidFill>
                  <a:schemeClr val="tx1"/>
                </a:solidFill>
                <a:latin typeface="+mj-lt"/>
                <a:ea typeface="+mj-ea"/>
                <a:cs typeface="+mj-cs"/>
              </a:rPr>
              <a:t>。</a:t>
            </a:r>
            <a:r>
              <a:rPr lang="zh-CN" altLang="en-US" sz="2400" dirty="0" smtClean="0">
                <a:solidFill>
                  <a:schemeClr val="tx1"/>
                </a:solidFill>
                <a:latin typeface="+mj-lt"/>
                <a:ea typeface="+mj-ea"/>
                <a:cs typeface="+mj-cs"/>
              </a:rPr>
              <a:t>（暂且禁止学生参加 对抗性体育活动如篮球、足球等）</a:t>
            </a:r>
            <a:endParaRPr lang="zh-CN" altLang="zh-CN" sz="2400" dirty="0">
              <a:solidFill>
                <a:schemeClr val="tx1"/>
              </a:solidFill>
              <a:latin typeface="+mj-lt"/>
              <a:ea typeface="+mj-ea"/>
              <a:cs typeface="+mj-cs"/>
            </a:endParaRPr>
          </a:p>
          <a:p>
            <a:pPr algn="l">
              <a:spcBef>
                <a:spcPts val="2400"/>
              </a:spcBef>
            </a:pPr>
            <a:endParaRPr lang="zh-CN" altLang="en-US" dirty="0"/>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3140968"/>
            <a:ext cx="7488832" cy="3717032"/>
          </a:xfrm>
          <a:prstGeom prst="rect">
            <a:avLst/>
          </a:prstGeom>
        </p:spPr>
      </p:pic>
    </p:spTree>
    <p:extLst>
      <p:ext uri="{BB962C8B-B14F-4D97-AF65-F5344CB8AC3E}">
        <p14:creationId xmlns:p14="http://schemas.microsoft.com/office/powerpoint/2010/main" val="3435762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51520" y="116632"/>
            <a:ext cx="8784976" cy="6741368"/>
          </a:xfrm>
        </p:spPr>
        <p:txBody>
          <a:bodyPr/>
          <a:lstStyle/>
          <a:p>
            <a:pPr algn="l">
              <a:lnSpc>
                <a:spcPct val="80000"/>
              </a:lnSpc>
              <a:spcBef>
                <a:spcPct val="0"/>
              </a:spcBef>
            </a:pPr>
            <a:r>
              <a:rPr lang="en-US" altLang="zh-CN" sz="2700" dirty="0">
                <a:solidFill>
                  <a:schemeClr val="tx1"/>
                </a:solidFill>
              </a:rPr>
              <a:t>4</a:t>
            </a:r>
            <a:r>
              <a:rPr lang="zh-CN" altLang="en-US" sz="2700" dirty="0">
                <a:solidFill>
                  <a:schemeClr val="tx1"/>
                </a:solidFill>
              </a:rPr>
              <a:t>、体育课、大课间体能项目内容</a:t>
            </a:r>
            <a:endParaRPr lang="en-US" altLang="zh-CN" sz="2700" dirty="0">
              <a:solidFill>
                <a:schemeClr val="tx1"/>
              </a:solidFill>
            </a:endParaRPr>
          </a:p>
          <a:p>
            <a:pPr algn="l">
              <a:lnSpc>
                <a:spcPts val="3300"/>
              </a:lnSpc>
            </a:pPr>
            <a:r>
              <a:rPr lang="en-US" altLang="zh-CN" sz="2400" dirty="0">
                <a:solidFill>
                  <a:schemeClr val="tx1"/>
                </a:solidFill>
                <a:latin typeface="+mj-lt"/>
                <a:ea typeface="+mj-ea"/>
                <a:cs typeface="+mj-cs"/>
              </a:rPr>
              <a:t> </a:t>
            </a:r>
            <a:r>
              <a:rPr lang="en-US" altLang="zh-CN" sz="2400" dirty="0" smtClean="0">
                <a:solidFill>
                  <a:schemeClr val="tx1"/>
                </a:solidFill>
                <a:latin typeface="+mj-lt"/>
                <a:ea typeface="+mj-ea"/>
                <a:cs typeface="+mj-cs"/>
              </a:rPr>
              <a:t>  </a:t>
            </a:r>
            <a:r>
              <a:rPr lang="en-US" altLang="zh-CN" sz="2400" dirty="0">
                <a:solidFill>
                  <a:schemeClr val="tx1"/>
                </a:solidFill>
                <a:latin typeface="+mj-lt"/>
                <a:ea typeface="+mj-ea"/>
                <a:cs typeface="+mj-cs"/>
              </a:rPr>
              <a:t> </a:t>
            </a:r>
            <a:r>
              <a:rPr lang="en-US" altLang="zh-CN" sz="2400" dirty="0" smtClean="0">
                <a:solidFill>
                  <a:schemeClr val="tx1"/>
                </a:solidFill>
                <a:latin typeface="+mj-lt"/>
                <a:ea typeface="+mj-ea"/>
                <a:cs typeface="+mj-cs"/>
              </a:rPr>
              <a:t>                                  </a:t>
            </a:r>
            <a:r>
              <a:rPr lang="zh-CN" altLang="en-US" sz="2400" dirty="0" smtClean="0">
                <a:solidFill>
                  <a:schemeClr val="tx1"/>
                </a:solidFill>
                <a:latin typeface="+mj-lt"/>
                <a:ea typeface="+mj-ea"/>
                <a:cs typeface="+mj-cs"/>
              </a:rPr>
              <a:t>扩胸运动</a:t>
            </a:r>
            <a:endParaRPr lang="en-US" altLang="zh-CN" sz="2400" dirty="0" smtClean="0">
              <a:solidFill>
                <a:schemeClr val="tx1"/>
              </a:solidFill>
              <a:latin typeface="+mj-lt"/>
              <a:ea typeface="+mj-ea"/>
              <a:cs typeface="+mj-cs"/>
            </a:endParaRPr>
          </a:p>
          <a:p>
            <a:pPr algn="l">
              <a:lnSpc>
                <a:spcPts val="3300"/>
              </a:lnSpc>
            </a:pPr>
            <a:r>
              <a:rPr lang="en-US" altLang="zh-CN" sz="2400" dirty="0">
                <a:solidFill>
                  <a:schemeClr val="tx1"/>
                </a:solidFill>
                <a:latin typeface="+mj-lt"/>
                <a:ea typeface="+mj-ea"/>
                <a:cs typeface="+mj-cs"/>
              </a:rPr>
              <a:t> </a:t>
            </a:r>
            <a:r>
              <a:rPr lang="en-US" altLang="zh-CN" sz="2400" dirty="0" smtClean="0">
                <a:solidFill>
                  <a:schemeClr val="tx1"/>
                </a:solidFill>
                <a:latin typeface="+mj-lt"/>
                <a:ea typeface="+mj-ea"/>
                <a:cs typeface="+mj-cs"/>
              </a:rPr>
              <a:t>                                     </a:t>
            </a:r>
            <a:r>
              <a:rPr lang="zh-CN" altLang="en-US" sz="2400" dirty="0" smtClean="0">
                <a:solidFill>
                  <a:schemeClr val="tx1"/>
                </a:solidFill>
                <a:latin typeface="+mj-lt"/>
                <a:ea typeface="+mj-ea"/>
                <a:cs typeface="+mj-cs"/>
              </a:rPr>
              <a:t>振臂运动</a:t>
            </a:r>
            <a:endParaRPr lang="en-US" altLang="zh-CN" sz="2400" dirty="0" smtClean="0">
              <a:solidFill>
                <a:schemeClr val="tx1"/>
              </a:solidFill>
              <a:latin typeface="+mj-lt"/>
              <a:ea typeface="+mj-ea"/>
              <a:cs typeface="+mj-cs"/>
            </a:endParaRPr>
          </a:p>
          <a:p>
            <a:pPr algn="l">
              <a:lnSpc>
                <a:spcPts val="3300"/>
              </a:lnSpc>
            </a:pPr>
            <a:r>
              <a:rPr lang="en-US" altLang="zh-CN" sz="2400" dirty="0">
                <a:solidFill>
                  <a:schemeClr val="tx1"/>
                </a:solidFill>
                <a:latin typeface="+mj-lt"/>
                <a:ea typeface="+mj-ea"/>
                <a:cs typeface="+mj-cs"/>
              </a:rPr>
              <a:t> </a:t>
            </a:r>
            <a:r>
              <a:rPr lang="en-US" altLang="zh-CN" sz="2400" dirty="0" smtClean="0">
                <a:solidFill>
                  <a:schemeClr val="tx1"/>
                </a:solidFill>
                <a:latin typeface="+mj-lt"/>
                <a:ea typeface="+mj-ea"/>
                <a:cs typeface="+mj-cs"/>
              </a:rPr>
              <a:t>                                     </a:t>
            </a:r>
            <a:r>
              <a:rPr lang="zh-CN" altLang="en-US" sz="2400" dirty="0" smtClean="0">
                <a:solidFill>
                  <a:schemeClr val="tx1"/>
                </a:solidFill>
                <a:latin typeface="+mj-lt"/>
                <a:ea typeface="+mj-ea"/>
                <a:cs typeface="+mj-cs"/>
              </a:rPr>
              <a:t>体转运动</a:t>
            </a:r>
            <a:endParaRPr lang="en-US" altLang="zh-CN" sz="2400" dirty="0" smtClean="0">
              <a:solidFill>
                <a:schemeClr val="tx1"/>
              </a:solidFill>
              <a:latin typeface="+mj-lt"/>
              <a:ea typeface="+mj-ea"/>
              <a:cs typeface="+mj-cs"/>
            </a:endParaRPr>
          </a:p>
          <a:p>
            <a:pPr algn="l">
              <a:lnSpc>
                <a:spcPts val="3300"/>
              </a:lnSpc>
            </a:pPr>
            <a:r>
              <a:rPr lang="en-US" altLang="zh-CN" sz="2400" dirty="0">
                <a:solidFill>
                  <a:schemeClr val="tx1"/>
                </a:solidFill>
                <a:latin typeface="+mj-lt"/>
                <a:ea typeface="+mj-ea"/>
                <a:cs typeface="+mj-cs"/>
              </a:rPr>
              <a:t> </a:t>
            </a:r>
            <a:r>
              <a:rPr lang="en-US" altLang="zh-CN" sz="2400" dirty="0" smtClean="0">
                <a:solidFill>
                  <a:schemeClr val="tx1"/>
                </a:solidFill>
                <a:latin typeface="+mj-lt"/>
                <a:ea typeface="+mj-ea"/>
                <a:cs typeface="+mj-cs"/>
              </a:rPr>
              <a:t>                                     </a:t>
            </a:r>
            <a:r>
              <a:rPr lang="zh-CN" altLang="en-US" sz="2400" dirty="0" smtClean="0">
                <a:solidFill>
                  <a:schemeClr val="tx1"/>
                </a:solidFill>
                <a:latin typeface="+mj-lt"/>
                <a:ea typeface="+mj-ea"/>
                <a:cs typeface="+mj-cs"/>
              </a:rPr>
              <a:t>前后压腿</a:t>
            </a:r>
            <a:endParaRPr lang="en-US" altLang="zh-CN" sz="2400" dirty="0" smtClean="0">
              <a:solidFill>
                <a:schemeClr val="tx1"/>
              </a:solidFill>
              <a:latin typeface="+mj-lt"/>
              <a:ea typeface="+mj-ea"/>
              <a:cs typeface="+mj-cs"/>
            </a:endParaRPr>
          </a:p>
          <a:p>
            <a:pPr algn="l">
              <a:lnSpc>
                <a:spcPts val="3300"/>
              </a:lnSpc>
            </a:pPr>
            <a:r>
              <a:rPr lang="en-US" altLang="zh-CN" sz="2400" dirty="0">
                <a:solidFill>
                  <a:schemeClr val="tx1"/>
                </a:solidFill>
                <a:latin typeface="+mj-lt"/>
                <a:ea typeface="+mj-ea"/>
                <a:cs typeface="+mj-cs"/>
              </a:rPr>
              <a:t> </a:t>
            </a:r>
            <a:r>
              <a:rPr lang="en-US" altLang="zh-CN" sz="2400" dirty="0" smtClean="0">
                <a:solidFill>
                  <a:schemeClr val="tx1"/>
                </a:solidFill>
                <a:latin typeface="+mj-lt"/>
                <a:ea typeface="+mj-ea"/>
                <a:cs typeface="+mj-cs"/>
              </a:rPr>
              <a:t>                                    </a:t>
            </a:r>
            <a:r>
              <a:rPr lang="zh-CN" altLang="en-US" sz="2400" dirty="0" smtClean="0">
                <a:solidFill>
                  <a:schemeClr val="tx1"/>
                </a:solidFill>
                <a:latin typeface="+mj-lt"/>
                <a:ea typeface="+mj-ea"/>
                <a:cs typeface="+mj-cs"/>
              </a:rPr>
              <a:t>体侧压腿</a:t>
            </a:r>
            <a:endParaRPr lang="en-US" altLang="zh-CN" sz="2400" dirty="0" smtClean="0">
              <a:solidFill>
                <a:schemeClr val="tx1"/>
              </a:solidFill>
              <a:latin typeface="+mj-lt"/>
              <a:ea typeface="+mj-ea"/>
              <a:cs typeface="+mj-cs"/>
            </a:endParaRPr>
          </a:p>
          <a:p>
            <a:pPr algn="l">
              <a:lnSpc>
                <a:spcPts val="3300"/>
              </a:lnSpc>
            </a:pPr>
            <a:r>
              <a:rPr lang="en-US" altLang="zh-CN" sz="2400" dirty="0">
                <a:solidFill>
                  <a:schemeClr val="tx1"/>
                </a:solidFill>
                <a:latin typeface="+mj-lt"/>
                <a:ea typeface="+mj-ea"/>
                <a:cs typeface="+mj-cs"/>
              </a:rPr>
              <a:t> </a:t>
            </a:r>
            <a:r>
              <a:rPr lang="en-US" altLang="zh-CN" sz="2400" dirty="0" smtClean="0">
                <a:solidFill>
                  <a:schemeClr val="tx1"/>
                </a:solidFill>
                <a:latin typeface="+mj-lt"/>
                <a:ea typeface="+mj-ea"/>
                <a:cs typeface="+mj-cs"/>
              </a:rPr>
              <a:t>                          </a:t>
            </a:r>
            <a:r>
              <a:rPr lang="zh-CN" altLang="en-US" sz="2400" dirty="0" smtClean="0">
                <a:solidFill>
                  <a:schemeClr val="tx1"/>
                </a:solidFill>
                <a:latin typeface="+mj-lt"/>
                <a:ea typeface="+mj-ea"/>
                <a:cs typeface="+mj-cs"/>
              </a:rPr>
              <a:t>活动手腕、脚踝关节</a:t>
            </a:r>
            <a:endParaRPr lang="en-US" altLang="zh-CN" sz="2400" dirty="0" smtClean="0">
              <a:solidFill>
                <a:schemeClr val="tx1"/>
              </a:solidFill>
              <a:latin typeface="+mj-lt"/>
              <a:ea typeface="+mj-ea"/>
              <a:cs typeface="+mj-cs"/>
            </a:endParaRPr>
          </a:p>
          <a:p>
            <a:pPr algn="l">
              <a:lnSpc>
                <a:spcPts val="3300"/>
              </a:lnSpc>
            </a:pPr>
            <a:r>
              <a:rPr lang="en-US" altLang="zh-CN" sz="2400" dirty="0">
                <a:solidFill>
                  <a:schemeClr val="tx1"/>
                </a:solidFill>
                <a:latin typeface="+mj-lt"/>
                <a:ea typeface="+mj-ea"/>
                <a:cs typeface="+mj-cs"/>
              </a:rPr>
              <a:t> </a:t>
            </a:r>
            <a:r>
              <a:rPr lang="en-US" altLang="zh-CN" sz="2400" dirty="0" smtClean="0">
                <a:solidFill>
                  <a:schemeClr val="tx1"/>
                </a:solidFill>
                <a:latin typeface="+mj-lt"/>
                <a:ea typeface="+mj-ea"/>
                <a:cs typeface="+mj-cs"/>
              </a:rPr>
              <a:t>                                 </a:t>
            </a:r>
            <a:r>
              <a:rPr lang="zh-CN" altLang="en-US" sz="2400" dirty="0" smtClean="0">
                <a:solidFill>
                  <a:schemeClr val="tx1"/>
                </a:solidFill>
                <a:latin typeface="+mj-lt"/>
                <a:ea typeface="+mj-ea"/>
                <a:cs typeface="+mj-cs"/>
              </a:rPr>
              <a:t>原地高抬腿</a:t>
            </a:r>
            <a:r>
              <a:rPr lang="en-US" altLang="zh-CN" sz="2400" dirty="0" smtClean="0">
                <a:solidFill>
                  <a:schemeClr val="tx1"/>
                </a:solidFill>
                <a:latin typeface="+mj-lt"/>
                <a:ea typeface="+mj-ea"/>
                <a:cs typeface="+mj-cs"/>
              </a:rPr>
              <a:t>20 S</a:t>
            </a:r>
          </a:p>
          <a:p>
            <a:pPr algn="l">
              <a:lnSpc>
                <a:spcPts val="3300"/>
              </a:lnSpc>
            </a:pPr>
            <a:r>
              <a:rPr lang="en-US" altLang="zh-CN" sz="2400" dirty="0">
                <a:solidFill>
                  <a:schemeClr val="tx1"/>
                </a:solidFill>
                <a:latin typeface="+mj-lt"/>
                <a:ea typeface="+mj-ea"/>
                <a:cs typeface="+mj-cs"/>
              </a:rPr>
              <a:t> </a:t>
            </a:r>
            <a:r>
              <a:rPr lang="en-US" altLang="zh-CN" sz="2400" dirty="0" smtClean="0">
                <a:solidFill>
                  <a:schemeClr val="tx1"/>
                </a:solidFill>
                <a:latin typeface="+mj-lt"/>
                <a:ea typeface="+mj-ea"/>
                <a:cs typeface="+mj-cs"/>
              </a:rPr>
              <a:t>                                 </a:t>
            </a:r>
            <a:r>
              <a:rPr lang="zh-CN" altLang="en-US" sz="2400" dirty="0" smtClean="0">
                <a:solidFill>
                  <a:schemeClr val="tx1"/>
                </a:solidFill>
                <a:latin typeface="+mj-lt"/>
                <a:ea typeface="+mj-ea"/>
                <a:cs typeface="+mj-cs"/>
              </a:rPr>
              <a:t>原地开合跳 </a:t>
            </a:r>
            <a:r>
              <a:rPr lang="en-US" altLang="zh-CN" sz="2400" dirty="0" smtClean="0">
                <a:solidFill>
                  <a:schemeClr val="tx1"/>
                </a:solidFill>
                <a:latin typeface="+mj-lt"/>
                <a:ea typeface="+mj-ea"/>
                <a:cs typeface="+mj-cs"/>
              </a:rPr>
              <a:t>15</a:t>
            </a:r>
            <a:r>
              <a:rPr lang="zh-CN" altLang="en-US" sz="2400" dirty="0" smtClean="0">
                <a:solidFill>
                  <a:schemeClr val="tx1"/>
                </a:solidFill>
                <a:latin typeface="+mj-lt"/>
                <a:ea typeface="+mj-ea"/>
                <a:cs typeface="+mj-cs"/>
              </a:rPr>
              <a:t>个</a:t>
            </a:r>
            <a:endParaRPr lang="en-US" altLang="zh-CN" sz="2400" dirty="0" smtClean="0">
              <a:solidFill>
                <a:schemeClr val="tx1"/>
              </a:solidFill>
              <a:latin typeface="+mj-lt"/>
              <a:ea typeface="+mj-ea"/>
              <a:cs typeface="+mj-cs"/>
            </a:endParaRPr>
          </a:p>
          <a:p>
            <a:pPr algn="l">
              <a:lnSpc>
                <a:spcPts val="3300"/>
              </a:lnSpc>
            </a:pPr>
            <a:r>
              <a:rPr lang="en-US" altLang="zh-CN" sz="2400" dirty="0" smtClean="0">
                <a:solidFill>
                  <a:schemeClr val="tx1"/>
                </a:solidFill>
                <a:latin typeface="+mj-lt"/>
                <a:ea typeface="+mj-ea"/>
                <a:cs typeface="+mj-cs"/>
              </a:rPr>
              <a:t>                                  </a:t>
            </a:r>
            <a:r>
              <a:rPr lang="zh-CN" altLang="en-US" sz="2400" dirty="0" smtClean="0">
                <a:solidFill>
                  <a:schemeClr val="tx1"/>
                </a:solidFill>
                <a:latin typeface="+mj-lt"/>
                <a:ea typeface="+mj-ea"/>
                <a:cs typeface="+mj-cs"/>
              </a:rPr>
              <a:t>原地踢臀跑</a:t>
            </a:r>
            <a:r>
              <a:rPr lang="en-US" altLang="zh-CN" sz="2400" dirty="0" smtClean="0">
                <a:solidFill>
                  <a:schemeClr val="tx1"/>
                </a:solidFill>
                <a:latin typeface="+mj-lt"/>
                <a:ea typeface="+mj-ea"/>
                <a:cs typeface="+mj-cs"/>
              </a:rPr>
              <a:t>20 S </a:t>
            </a:r>
          </a:p>
          <a:p>
            <a:pPr algn="l">
              <a:lnSpc>
                <a:spcPts val="3300"/>
              </a:lnSpc>
            </a:pPr>
            <a:r>
              <a:rPr lang="en-US" altLang="zh-CN" sz="2400" dirty="0" smtClean="0">
                <a:solidFill>
                  <a:schemeClr val="tx1"/>
                </a:solidFill>
                <a:latin typeface="+mj-lt"/>
                <a:ea typeface="+mj-ea"/>
                <a:cs typeface="+mj-cs"/>
              </a:rPr>
              <a:t>                                </a:t>
            </a:r>
            <a:r>
              <a:rPr lang="zh-CN" altLang="en-US" sz="2400" dirty="0" smtClean="0">
                <a:solidFill>
                  <a:schemeClr val="tx1"/>
                </a:solidFill>
                <a:latin typeface="+mj-lt"/>
                <a:ea typeface="+mj-ea"/>
                <a:cs typeface="+mj-cs"/>
              </a:rPr>
              <a:t>原地自重深蹲 </a:t>
            </a:r>
            <a:r>
              <a:rPr lang="en-US" altLang="zh-CN" sz="2400" dirty="0" smtClean="0">
                <a:solidFill>
                  <a:schemeClr val="tx1"/>
                </a:solidFill>
                <a:latin typeface="+mj-lt"/>
                <a:ea typeface="+mj-ea"/>
                <a:cs typeface="+mj-cs"/>
              </a:rPr>
              <a:t>15</a:t>
            </a:r>
            <a:r>
              <a:rPr lang="zh-CN" altLang="en-US" sz="2400" dirty="0" smtClean="0">
                <a:solidFill>
                  <a:schemeClr val="tx1"/>
                </a:solidFill>
                <a:latin typeface="+mj-lt"/>
                <a:ea typeface="+mj-ea"/>
                <a:cs typeface="+mj-cs"/>
              </a:rPr>
              <a:t>个</a:t>
            </a:r>
            <a:endParaRPr lang="en-US" altLang="zh-CN" sz="2400" dirty="0" smtClean="0">
              <a:solidFill>
                <a:schemeClr val="tx1"/>
              </a:solidFill>
              <a:latin typeface="+mj-lt"/>
              <a:ea typeface="+mj-ea"/>
              <a:cs typeface="+mj-cs"/>
            </a:endParaRPr>
          </a:p>
          <a:p>
            <a:pPr algn="l">
              <a:lnSpc>
                <a:spcPts val="3300"/>
              </a:lnSpc>
            </a:pPr>
            <a:r>
              <a:rPr lang="en-US" altLang="zh-CN" sz="2400" dirty="0">
                <a:solidFill>
                  <a:schemeClr val="tx1"/>
                </a:solidFill>
                <a:latin typeface="+mj-lt"/>
                <a:ea typeface="+mj-ea"/>
                <a:cs typeface="+mj-cs"/>
              </a:rPr>
              <a:t> </a:t>
            </a:r>
            <a:r>
              <a:rPr lang="en-US" altLang="zh-CN" sz="2400" dirty="0" smtClean="0">
                <a:solidFill>
                  <a:schemeClr val="tx1"/>
                </a:solidFill>
                <a:latin typeface="+mj-lt"/>
                <a:ea typeface="+mj-ea"/>
                <a:cs typeface="+mj-cs"/>
              </a:rPr>
              <a:t>                                  </a:t>
            </a:r>
            <a:r>
              <a:rPr lang="zh-CN" altLang="en-US" sz="2400" dirty="0" smtClean="0">
                <a:solidFill>
                  <a:schemeClr val="tx1"/>
                </a:solidFill>
                <a:latin typeface="+mj-lt"/>
                <a:ea typeface="+mj-ea"/>
                <a:cs typeface="+mj-cs"/>
              </a:rPr>
              <a:t>拉伸、放松</a:t>
            </a:r>
            <a:endParaRPr lang="en-US" altLang="zh-CN" sz="2400" dirty="0" smtClean="0">
              <a:solidFill>
                <a:schemeClr val="tx1"/>
              </a:solidFill>
              <a:latin typeface="+mj-lt"/>
              <a:ea typeface="+mj-ea"/>
              <a:cs typeface="+mj-cs"/>
            </a:endParaRPr>
          </a:p>
          <a:p>
            <a:pPr algn="l">
              <a:lnSpc>
                <a:spcPts val="3300"/>
              </a:lnSpc>
            </a:pPr>
            <a:r>
              <a:rPr lang="zh-CN" altLang="en-US" sz="2400" dirty="0" smtClean="0">
                <a:solidFill>
                  <a:srgbClr val="FF0000"/>
                </a:solidFill>
                <a:latin typeface="+mj-lt"/>
                <a:ea typeface="+mj-ea"/>
                <a:cs typeface="+mj-cs"/>
              </a:rPr>
              <a:t>注：  体能活动四个动作做完为一组，一共做两组！！</a:t>
            </a:r>
            <a:endParaRPr lang="en-US" altLang="zh-CN" sz="2400" dirty="0" smtClean="0">
              <a:solidFill>
                <a:srgbClr val="FF0000"/>
              </a:solidFill>
              <a:latin typeface="+mj-lt"/>
              <a:ea typeface="+mj-ea"/>
              <a:cs typeface="+mj-cs"/>
            </a:endParaRPr>
          </a:p>
          <a:p>
            <a:pPr algn="l">
              <a:lnSpc>
                <a:spcPts val="3300"/>
              </a:lnSpc>
            </a:pPr>
            <a:endParaRPr lang="en-US" altLang="zh-CN" sz="2400" dirty="0" smtClean="0">
              <a:solidFill>
                <a:schemeClr val="tx1"/>
              </a:solidFill>
              <a:latin typeface="+mj-lt"/>
              <a:ea typeface="+mj-ea"/>
              <a:cs typeface="+mj-cs"/>
            </a:endParaRPr>
          </a:p>
        </p:txBody>
      </p:sp>
      <p:sp>
        <p:nvSpPr>
          <p:cNvPr id="5" name="右大括号 4"/>
          <p:cNvSpPr/>
          <p:nvPr/>
        </p:nvSpPr>
        <p:spPr>
          <a:xfrm>
            <a:off x="4860032" y="3717032"/>
            <a:ext cx="1296144" cy="1584176"/>
          </a:xfrm>
          <a:prstGeom prst="rightBrace">
            <a:avLst>
              <a:gd name="adj1" fmla="val 8333"/>
              <a:gd name="adj2" fmla="val 476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右大括号 6"/>
          <p:cNvSpPr/>
          <p:nvPr/>
        </p:nvSpPr>
        <p:spPr>
          <a:xfrm>
            <a:off x="4427984" y="764704"/>
            <a:ext cx="1728192" cy="26642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矩形 7"/>
          <p:cNvSpPr/>
          <p:nvPr/>
        </p:nvSpPr>
        <p:spPr>
          <a:xfrm>
            <a:off x="6156176" y="1772816"/>
            <a:ext cx="237626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热身活动</a:t>
            </a:r>
            <a:endParaRPr lang="zh-CN" altLang="en-US" dirty="0"/>
          </a:p>
        </p:txBody>
      </p:sp>
      <p:sp>
        <p:nvSpPr>
          <p:cNvPr id="9" name="矩形 8"/>
          <p:cNvSpPr/>
          <p:nvPr/>
        </p:nvSpPr>
        <p:spPr>
          <a:xfrm>
            <a:off x="6168034" y="4005064"/>
            <a:ext cx="236440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体能活动</a:t>
            </a:r>
            <a:endParaRPr lang="zh-CN" altLang="en-US" dirty="0"/>
          </a:p>
        </p:txBody>
      </p:sp>
    </p:spTree>
    <p:extLst>
      <p:ext uri="{BB962C8B-B14F-4D97-AF65-F5344CB8AC3E}">
        <p14:creationId xmlns:p14="http://schemas.microsoft.com/office/powerpoint/2010/main" val="386472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09527" y="239512"/>
            <a:ext cx="8352928" cy="5688632"/>
          </a:xfrm>
        </p:spPr>
        <p:txBody>
          <a:bodyPr/>
          <a:lstStyle/>
          <a:p>
            <a:pPr algn="l">
              <a:lnSpc>
                <a:spcPct val="80000"/>
              </a:lnSpc>
              <a:spcBef>
                <a:spcPct val="0"/>
              </a:spcBef>
            </a:pPr>
            <a:r>
              <a:rPr lang="en-US" altLang="zh-CN" sz="2700" dirty="0">
                <a:solidFill>
                  <a:schemeClr val="tx1"/>
                </a:solidFill>
              </a:rPr>
              <a:t>5</a:t>
            </a:r>
            <a:r>
              <a:rPr lang="zh-CN" altLang="en-US" sz="2700" dirty="0">
                <a:solidFill>
                  <a:schemeClr val="tx1"/>
                </a:solidFill>
              </a:rPr>
              <a:t>、体育课和大课间活动路线及要求</a:t>
            </a:r>
            <a:endParaRPr lang="en-US" altLang="zh-CN" sz="2700" dirty="0">
              <a:solidFill>
                <a:schemeClr val="tx1"/>
              </a:solidFill>
            </a:endParaRPr>
          </a:p>
          <a:p>
            <a:pPr indent="457200" algn="l">
              <a:lnSpc>
                <a:spcPts val="3840"/>
              </a:lnSpc>
              <a:spcBef>
                <a:spcPts val="1800"/>
              </a:spcBef>
            </a:pPr>
            <a:r>
              <a:rPr lang="zh-CN" altLang="en-US" sz="2400" dirty="0">
                <a:solidFill>
                  <a:schemeClr val="tx1"/>
                </a:solidFill>
                <a:latin typeface="+mj-lt"/>
                <a:ea typeface="+mj-ea"/>
                <a:cs typeface="+mj-cs"/>
              </a:rPr>
              <a:t>各班级，听哨音集合。每位同学按楼梯地表的</a:t>
            </a:r>
            <a:r>
              <a:rPr lang="zh-CN" altLang="en-US" sz="2400" dirty="0">
                <a:solidFill>
                  <a:srgbClr val="FF0000"/>
                </a:solidFill>
                <a:latin typeface="+mj-lt"/>
                <a:ea typeface="+mj-ea"/>
                <a:cs typeface="+mj-cs"/>
              </a:rPr>
              <a:t>导向标志</a:t>
            </a:r>
            <a:r>
              <a:rPr lang="zh-CN" altLang="en-US" sz="2400" dirty="0">
                <a:solidFill>
                  <a:schemeClr val="tx1"/>
                </a:solidFill>
                <a:latin typeface="+mj-lt"/>
                <a:ea typeface="+mj-ea"/>
                <a:cs typeface="+mj-cs"/>
              </a:rPr>
              <a:t>，在</a:t>
            </a:r>
            <a:r>
              <a:rPr lang="zh-CN" altLang="en-US" sz="2400" dirty="0">
                <a:solidFill>
                  <a:srgbClr val="FF0000"/>
                </a:solidFill>
                <a:latin typeface="+mj-lt"/>
                <a:ea typeface="+mj-ea"/>
                <a:cs typeface="+mj-cs"/>
              </a:rPr>
              <a:t>楼梯两侧</a:t>
            </a:r>
            <a:r>
              <a:rPr lang="zh-CN" altLang="en-US" sz="2400" dirty="0">
                <a:solidFill>
                  <a:schemeClr val="tx1"/>
                </a:solidFill>
                <a:latin typeface="+mj-lt"/>
                <a:ea typeface="+mj-ea"/>
                <a:cs typeface="+mj-cs"/>
              </a:rPr>
              <a:t>，自动形成</a:t>
            </a:r>
            <a:r>
              <a:rPr lang="zh-CN" altLang="en-US" sz="2400" dirty="0">
                <a:solidFill>
                  <a:srgbClr val="FF0000"/>
                </a:solidFill>
                <a:latin typeface="+mj-lt"/>
                <a:ea typeface="+mj-ea"/>
                <a:cs typeface="+mj-cs"/>
              </a:rPr>
              <a:t>两列纵队</a:t>
            </a:r>
            <a:r>
              <a:rPr lang="zh-CN" altLang="en-US" sz="2400" dirty="0">
                <a:solidFill>
                  <a:schemeClr val="tx1"/>
                </a:solidFill>
                <a:latin typeface="+mj-lt"/>
                <a:ea typeface="+mj-ea"/>
                <a:cs typeface="+mj-cs"/>
              </a:rPr>
              <a:t>，下楼集合。到达各班级指定位置之前，必须以路队形式行进，前后同学</a:t>
            </a:r>
            <a:r>
              <a:rPr lang="zh-CN" altLang="en-US" sz="2400" dirty="0">
                <a:solidFill>
                  <a:srgbClr val="FF0000"/>
                </a:solidFill>
                <a:latin typeface="+mj-lt"/>
                <a:ea typeface="+mj-ea"/>
                <a:cs typeface="+mj-cs"/>
              </a:rPr>
              <a:t>间距合理</a:t>
            </a:r>
            <a:r>
              <a:rPr lang="zh-CN" altLang="en-US" sz="2400" dirty="0">
                <a:solidFill>
                  <a:schemeClr val="tx1"/>
                </a:solidFill>
                <a:latin typeface="+mj-lt"/>
                <a:ea typeface="+mj-ea"/>
                <a:cs typeface="+mj-cs"/>
              </a:rPr>
              <a:t>，禁止并行</a:t>
            </a:r>
            <a:r>
              <a:rPr lang="zh-CN" altLang="en-US" dirty="0" smtClean="0">
                <a:solidFill>
                  <a:schemeClr val="tx1"/>
                </a:solidFill>
              </a:rPr>
              <a:t>。</a:t>
            </a:r>
            <a:endParaRPr lang="en-US" altLang="zh-CN" dirty="0" smtClean="0">
              <a:solidFill>
                <a:schemeClr val="tx1"/>
              </a:solidFill>
            </a:endParaRPr>
          </a:p>
          <a:p>
            <a:pPr algn="l"/>
            <a:endParaRPr lang="en-US" altLang="zh-CN" dirty="0" smtClean="0">
              <a:solidFill>
                <a:schemeClr val="tx1"/>
              </a:solidFill>
            </a:endParaRPr>
          </a:p>
          <a:p>
            <a:pPr algn="l"/>
            <a:endParaRPr lang="zh-CN" altLang="en-US" dirty="0">
              <a:solidFill>
                <a:schemeClr val="tx1"/>
              </a:solidFill>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2924944"/>
            <a:ext cx="6972798" cy="3769189"/>
          </a:xfrm>
          <a:prstGeom prst="rect">
            <a:avLst/>
          </a:prstGeom>
        </p:spPr>
      </p:pic>
    </p:spTree>
    <p:extLst>
      <p:ext uri="{BB962C8B-B14F-4D97-AF65-F5344CB8AC3E}">
        <p14:creationId xmlns:p14="http://schemas.microsoft.com/office/powerpoint/2010/main" val="1642639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0" y="188640"/>
            <a:ext cx="8748464" cy="6669360"/>
          </a:xfrm>
        </p:spPr>
        <p:txBody>
          <a:bodyPr>
            <a:normAutofit lnSpcReduction="10000"/>
          </a:bodyPr>
          <a:lstStyle/>
          <a:p>
            <a:pPr algn="l">
              <a:lnSpc>
                <a:spcPct val="90000"/>
              </a:lnSpc>
              <a:spcBef>
                <a:spcPct val="0"/>
              </a:spcBef>
            </a:pPr>
            <a:r>
              <a:rPr lang="en-US" altLang="zh-CN" sz="2700" dirty="0" smtClean="0">
                <a:solidFill>
                  <a:schemeClr val="tx1"/>
                </a:solidFill>
              </a:rPr>
              <a:t>6</a:t>
            </a:r>
            <a:r>
              <a:rPr lang="zh-CN" altLang="en-US" sz="2700" dirty="0" smtClean="0">
                <a:solidFill>
                  <a:schemeClr val="tx1"/>
                </a:solidFill>
              </a:rPr>
              <a:t>、其它</a:t>
            </a:r>
            <a:r>
              <a:rPr lang="zh-CN" altLang="en-US" sz="2700" dirty="0">
                <a:solidFill>
                  <a:schemeClr val="tx1"/>
                </a:solidFill>
              </a:rPr>
              <a:t>常规</a:t>
            </a:r>
            <a:r>
              <a:rPr lang="zh-CN" altLang="en-US" sz="2700" dirty="0" smtClean="0">
                <a:solidFill>
                  <a:schemeClr val="tx1"/>
                </a:solidFill>
              </a:rPr>
              <a:t>要求</a:t>
            </a:r>
            <a:endParaRPr lang="en-US" altLang="zh-CN" sz="2700" dirty="0" smtClean="0">
              <a:solidFill>
                <a:schemeClr val="tx1"/>
              </a:solidFill>
            </a:endParaRPr>
          </a:p>
          <a:p>
            <a:pPr algn="l">
              <a:lnSpc>
                <a:spcPct val="90000"/>
              </a:lnSpc>
              <a:spcBef>
                <a:spcPct val="0"/>
              </a:spcBef>
            </a:pPr>
            <a:endParaRPr lang="en-US" altLang="zh-CN" sz="2700" dirty="0">
              <a:solidFill>
                <a:schemeClr val="tx1"/>
              </a:solidFill>
            </a:endParaRPr>
          </a:p>
          <a:p>
            <a:pPr algn="l"/>
            <a:r>
              <a:rPr lang="zh-CN" altLang="en-US" sz="2400" dirty="0" smtClean="0">
                <a:solidFill>
                  <a:schemeClr val="bg2">
                    <a:lumMod val="10000"/>
                  </a:schemeClr>
                </a:solidFill>
              </a:rPr>
              <a:t>（</a:t>
            </a:r>
            <a:r>
              <a:rPr lang="en-US" altLang="zh-CN" sz="2400" dirty="0" smtClean="0">
                <a:solidFill>
                  <a:schemeClr val="bg2">
                    <a:lumMod val="10000"/>
                  </a:schemeClr>
                </a:solidFill>
              </a:rPr>
              <a:t>1</a:t>
            </a:r>
            <a:r>
              <a:rPr lang="zh-CN" altLang="en-US" sz="2400" dirty="0" smtClean="0">
                <a:solidFill>
                  <a:schemeClr val="bg2">
                    <a:lumMod val="10000"/>
                  </a:schemeClr>
                </a:solidFill>
              </a:rPr>
              <a:t>）规范体育课请假制度</a:t>
            </a:r>
            <a:endParaRPr lang="en-US" altLang="zh-CN" sz="2400" dirty="0" smtClean="0">
              <a:solidFill>
                <a:schemeClr val="bg2">
                  <a:lumMod val="10000"/>
                </a:schemeClr>
              </a:solidFill>
            </a:endParaRPr>
          </a:p>
          <a:p>
            <a:pPr indent="457200" algn="l"/>
            <a:r>
              <a:rPr lang="zh-CN" altLang="en-US" sz="2400" dirty="0" smtClean="0">
                <a:solidFill>
                  <a:schemeClr val="bg2">
                    <a:lumMod val="10000"/>
                  </a:schemeClr>
                </a:solidFill>
              </a:rPr>
              <a:t>同学请假，先由班主任</a:t>
            </a:r>
            <a:r>
              <a:rPr lang="zh-CN" altLang="en-US" sz="2400" dirty="0" smtClean="0">
                <a:solidFill>
                  <a:srgbClr val="FF0000"/>
                </a:solidFill>
              </a:rPr>
              <a:t>开示假条</a:t>
            </a:r>
            <a:r>
              <a:rPr lang="zh-CN" altLang="en-US" sz="2400" dirty="0" smtClean="0">
                <a:solidFill>
                  <a:schemeClr val="bg2">
                    <a:lumMod val="10000"/>
                  </a:schemeClr>
                </a:solidFill>
              </a:rPr>
              <a:t>，临上课前由班干部将假条交给体育老师，军体上课前反复核实上课人数，避免出现无故不到者。</a:t>
            </a:r>
            <a:endParaRPr lang="en-US" altLang="zh-CN" sz="2400" dirty="0" smtClean="0">
              <a:solidFill>
                <a:schemeClr val="bg2">
                  <a:lumMod val="10000"/>
                </a:schemeClr>
              </a:solidFill>
            </a:endParaRPr>
          </a:p>
          <a:p>
            <a:pPr algn="l"/>
            <a:r>
              <a:rPr lang="zh-CN" altLang="en-US" sz="2400" dirty="0" smtClean="0">
                <a:solidFill>
                  <a:schemeClr val="bg2">
                    <a:lumMod val="10000"/>
                  </a:schemeClr>
                </a:solidFill>
              </a:rPr>
              <a:t>（</a:t>
            </a:r>
            <a:r>
              <a:rPr lang="en-US" altLang="zh-CN" sz="2400" dirty="0" smtClean="0">
                <a:solidFill>
                  <a:schemeClr val="bg2">
                    <a:lumMod val="10000"/>
                  </a:schemeClr>
                </a:solidFill>
              </a:rPr>
              <a:t>2</a:t>
            </a:r>
            <a:r>
              <a:rPr lang="zh-CN" altLang="en-US" sz="2400" dirty="0" smtClean="0">
                <a:solidFill>
                  <a:schemeClr val="bg2">
                    <a:lumMod val="10000"/>
                  </a:schemeClr>
                </a:solidFill>
              </a:rPr>
              <a:t>）上课要求</a:t>
            </a:r>
            <a:endParaRPr lang="en-US" altLang="zh-CN" sz="2400" dirty="0" smtClean="0">
              <a:solidFill>
                <a:schemeClr val="bg2">
                  <a:lumMod val="10000"/>
                </a:schemeClr>
              </a:solidFill>
            </a:endParaRPr>
          </a:p>
          <a:p>
            <a:pPr indent="457200" algn="l"/>
            <a:r>
              <a:rPr lang="en-US" altLang="zh-CN" sz="2400" dirty="0" smtClean="0">
                <a:solidFill>
                  <a:schemeClr val="tx1"/>
                </a:solidFill>
              </a:rPr>
              <a:t>  </a:t>
            </a:r>
            <a:r>
              <a:rPr lang="zh-CN" altLang="en-US" sz="2400" dirty="0" smtClean="0">
                <a:solidFill>
                  <a:schemeClr val="tx1"/>
                </a:solidFill>
              </a:rPr>
              <a:t>注意上课着装</a:t>
            </a:r>
            <a:r>
              <a:rPr lang="zh-CN" altLang="en-US" sz="2400" dirty="0" smtClean="0">
                <a:solidFill>
                  <a:schemeClr val="bg2">
                    <a:lumMod val="10000"/>
                  </a:schemeClr>
                </a:solidFill>
              </a:rPr>
              <a:t>，统一着校服和运动鞋，禁止</a:t>
            </a:r>
            <a:r>
              <a:rPr lang="zh-CN" altLang="en-US" sz="2400" dirty="0" smtClean="0">
                <a:solidFill>
                  <a:srgbClr val="FF0000"/>
                </a:solidFill>
              </a:rPr>
              <a:t>携带书本、遮阳伞</a:t>
            </a:r>
            <a:r>
              <a:rPr lang="zh-CN" altLang="en-US" sz="2400" dirty="0" smtClean="0">
                <a:solidFill>
                  <a:schemeClr val="bg2">
                    <a:lumMod val="10000"/>
                  </a:schemeClr>
                </a:solidFill>
              </a:rPr>
              <a:t>、电子设备等进入体育场。</a:t>
            </a:r>
            <a:endParaRPr lang="en-US" altLang="zh-CN" sz="2400" dirty="0" smtClean="0">
              <a:solidFill>
                <a:schemeClr val="bg2">
                  <a:lumMod val="10000"/>
                </a:schemeClr>
              </a:solidFill>
            </a:endParaRPr>
          </a:p>
          <a:p>
            <a:pPr indent="457200" algn="l"/>
            <a:r>
              <a:rPr lang="zh-CN" altLang="en-US" sz="2400" dirty="0" smtClean="0">
                <a:solidFill>
                  <a:schemeClr val="bg2">
                    <a:lumMod val="10000"/>
                  </a:schemeClr>
                </a:solidFill>
              </a:rPr>
              <a:t> 任何同学，上课期间不能无故离开体育场，比如</a:t>
            </a:r>
            <a:r>
              <a:rPr lang="zh-CN" altLang="en-US" sz="2400" dirty="0" smtClean="0">
                <a:solidFill>
                  <a:srgbClr val="FF0000"/>
                </a:solidFill>
              </a:rPr>
              <a:t>回教室，去超市</a:t>
            </a:r>
            <a:r>
              <a:rPr lang="zh-CN" altLang="en-US" sz="2400" dirty="0" smtClean="0">
                <a:solidFill>
                  <a:schemeClr val="bg2">
                    <a:lumMod val="10000"/>
                  </a:schemeClr>
                </a:solidFill>
              </a:rPr>
              <a:t>等。一经发现严肃处理，特殊情况需要离开，经由体育老师同意。</a:t>
            </a:r>
            <a:endParaRPr lang="en-US" altLang="zh-CN" sz="2400" dirty="0" smtClean="0">
              <a:solidFill>
                <a:schemeClr val="bg2">
                  <a:lumMod val="10000"/>
                </a:schemeClr>
              </a:solidFill>
            </a:endParaRPr>
          </a:p>
          <a:p>
            <a:pPr indent="457200" algn="l"/>
            <a:r>
              <a:rPr lang="zh-CN" altLang="en-US" sz="2400" dirty="0" smtClean="0">
                <a:solidFill>
                  <a:schemeClr val="bg2">
                    <a:lumMod val="10000"/>
                  </a:schemeClr>
                </a:solidFill>
              </a:rPr>
              <a:t>个人卫生，体育课期间</a:t>
            </a:r>
            <a:r>
              <a:rPr lang="zh-CN" altLang="en-US" sz="2400" dirty="0" smtClean="0">
                <a:solidFill>
                  <a:srgbClr val="FF0000"/>
                </a:solidFill>
              </a:rPr>
              <a:t>禁止乱扔垃圾</a:t>
            </a:r>
            <a:r>
              <a:rPr lang="zh-CN" altLang="en-US" sz="2400" dirty="0" smtClean="0">
                <a:solidFill>
                  <a:schemeClr val="bg2">
                    <a:lumMod val="10000"/>
                  </a:schemeClr>
                </a:solidFill>
              </a:rPr>
              <a:t>，共同维护体育场环境的整洁。</a:t>
            </a:r>
            <a:endParaRPr lang="en-US" altLang="zh-CN" sz="2400" dirty="0" smtClean="0">
              <a:solidFill>
                <a:schemeClr val="bg2">
                  <a:lumMod val="10000"/>
                </a:schemeClr>
              </a:solidFill>
            </a:endParaRPr>
          </a:p>
          <a:p>
            <a:pPr indent="457200" algn="l"/>
            <a:r>
              <a:rPr lang="zh-CN" altLang="en-US" sz="2400" dirty="0" smtClean="0">
                <a:solidFill>
                  <a:schemeClr val="bg2">
                    <a:lumMod val="10000"/>
                  </a:schemeClr>
                </a:solidFill>
              </a:rPr>
              <a:t>安全问题，体育活动中注意安全健康问题，从事自己适宜的体育活动，</a:t>
            </a:r>
            <a:r>
              <a:rPr lang="zh-CN" altLang="en-US" sz="2400" dirty="0" smtClean="0">
                <a:solidFill>
                  <a:srgbClr val="FF0000"/>
                </a:solidFill>
              </a:rPr>
              <a:t>量力而行</a:t>
            </a:r>
            <a:r>
              <a:rPr lang="zh-CN" altLang="en-US" sz="2400" dirty="0" smtClean="0">
                <a:solidFill>
                  <a:schemeClr val="bg2">
                    <a:lumMod val="10000"/>
                  </a:schemeClr>
                </a:solidFill>
              </a:rPr>
              <a:t>，防患于未然。</a:t>
            </a:r>
            <a:endParaRPr lang="en-US" altLang="zh-CN" sz="2400" dirty="0" smtClean="0">
              <a:solidFill>
                <a:schemeClr val="bg2">
                  <a:lumMod val="10000"/>
                </a:schemeClr>
              </a:solidFill>
            </a:endParaRPr>
          </a:p>
          <a:p>
            <a:pPr algn="l"/>
            <a:r>
              <a:rPr lang="en-US" altLang="zh-CN" sz="2400" dirty="0" smtClean="0">
                <a:solidFill>
                  <a:schemeClr val="bg2">
                    <a:lumMod val="10000"/>
                  </a:schemeClr>
                </a:solidFill>
              </a:rPr>
              <a:t>  </a:t>
            </a:r>
            <a:endParaRPr lang="en-US" altLang="zh-CN" sz="2400" dirty="0">
              <a:solidFill>
                <a:schemeClr val="bg2">
                  <a:lumMod val="10000"/>
                </a:schemeClr>
              </a:solidFill>
            </a:endParaRPr>
          </a:p>
        </p:txBody>
      </p:sp>
    </p:spTree>
    <p:extLst>
      <p:ext uri="{BB962C8B-B14F-4D97-AF65-F5344CB8AC3E}">
        <p14:creationId xmlns:p14="http://schemas.microsoft.com/office/powerpoint/2010/main" val="3002992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467544" y="24116"/>
            <a:ext cx="7772400" cy="1800200"/>
          </a:xfrm>
        </p:spPr>
        <p:txBody>
          <a:bodyPr>
            <a:normAutofit/>
          </a:bodyPr>
          <a:lstStyle/>
          <a:p>
            <a:pPr algn="l"/>
            <a:r>
              <a:rPr lang="zh-CN" altLang="en-US" sz="3600" dirty="0"/>
              <a:t>二</a:t>
            </a:r>
            <a:r>
              <a:rPr lang="zh-CN" altLang="en-US" sz="3600" dirty="0" smtClean="0"/>
              <a:t>、常见体育课意外事故处理预案</a:t>
            </a:r>
            <a:endParaRPr lang="zh-CN" altLang="en-US" sz="3600" dirty="0"/>
          </a:p>
        </p:txBody>
      </p:sp>
      <p:sp>
        <p:nvSpPr>
          <p:cNvPr id="3" name="副标题 2"/>
          <p:cNvSpPr>
            <a:spLocks noGrp="1"/>
          </p:cNvSpPr>
          <p:nvPr>
            <p:ph type="subTitle" idx="1"/>
          </p:nvPr>
        </p:nvSpPr>
        <p:spPr>
          <a:xfrm>
            <a:off x="539552" y="1412776"/>
            <a:ext cx="8064896" cy="5040560"/>
          </a:xfrm>
        </p:spPr>
        <p:txBody>
          <a:bodyPr>
            <a:normAutofit/>
          </a:bodyPr>
          <a:lstStyle/>
          <a:p>
            <a:pPr algn="l"/>
            <a:r>
              <a:rPr lang="en-US" altLang="zh-CN" sz="2400" dirty="0" smtClean="0">
                <a:solidFill>
                  <a:schemeClr val="tx1"/>
                </a:solidFill>
              </a:rPr>
              <a:t>1</a:t>
            </a:r>
            <a:r>
              <a:rPr lang="zh-CN" altLang="en-US" sz="2400" dirty="0" smtClean="0">
                <a:solidFill>
                  <a:schemeClr val="tx1"/>
                </a:solidFill>
              </a:rPr>
              <a:t>、体育课中如遇学生发生</a:t>
            </a:r>
            <a:r>
              <a:rPr lang="zh-CN" altLang="en-US" sz="2400" dirty="0" smtClean="0">
                <a:solidFill>
                  <a:srgbClr val="FF0000"/>
                </a:solidFill>
              </a:rPr>
              <a:t>晕倒、抽搐等中暑</a:t>
            </a:r>
            <a:r>
              <a:rPr lang="zh-CN" altLang="en-US" sz="2400" dirty="0" smtClean="0">
                <a:solidFill>
                  <a:schemeClr val="tx1"/>
                </a:solidFill>
              </a:rPr>
              <a:t>症状，立即送到学校医务室救治，严重者由班主任陪护到医院救治，并及时向校领导汇报。</a:t>
            </a:r>
            <a:endParaRPr lang="en-US" altLang="zh-CN" sz="2400" dirty="0" smtClean="0">
              <a:solidFill>
                <a:schemeClr val="tx1"/>
              </a:solidFill>
            </a:endParaRPr>
          </a:p>
          <a:p>
            <a:pPr algn="l"/>
            <a:r>
              <a:rPr lang="en-US" altLang="zh-CN" sz="2400" dirty="0" smtClean="0">
                <a:solidFill>
                  <a:schemeClr val="tx1"/>
                </a:solidFill>
              </a:rPr>
              <a:t>2</a:t>
            </a:r>
            <a:r>
              <a:rPr lang="zh-CN" altLang="en-US" sz="2400" dirty="0" smtClean="0">
                <a:solidFill>
                  <a:schemeClr val="tx1"/>
                </a:solidFill>
              </a:rPr>
              <a:t>、体育课中如遇学生</a:t>
            </a:r>
            <a:r>
              <a:rPr lang="zh-CN" altLang="en-US" sz="2400" dirty="0" smtClean="0">
                <a:solidFill>
                  <a:srgbClr val="FF0000"/>
                </a:solidFill>
              </a:rPr>
              <a:t>四肢无力、面色苍白</a:t>
            </a:r>
            <a:r>
              <a:rPr lang="zh-CN" altLang="en-US" sz="2400" dirty="0" smtClean="0">
                <a:solidFill>
                  <a:schemeClr val="tx1"/>
                </a:solidFill>
              </a:rPr>
              <a:t>等症状，立即将其安置阴凉透风处，并让其及时补充</a:t>
            </a:r>
            <a:r>
              <a:rPr lang="zh-CN" altLang="en-US" sz="2400" dirty="0">
                <a:solidFill>
                  <a:schemeClr val="tx1"/>
                </a:solidFill>
              </a:rPr>
              <a:t>水分，送到学校医务室</a:t>
            </a:r>
            <a:r>
              <a:rPr lang="zh-CN" altLang="en-US" sz="2400" dirty="0" smtClean="0">
                <a:solidFill>
                  <a:schemeClr val="tx1"/>
                </a:solidFill>
              </a:rPr>
              <a:t>救治。</a:t>
            </a:r>
            <a:endParaRPr lang="en-US" altLang="zh-CN" sz="2400" dirty="0" smtClean="0">
              <a:solidFill>
                <a:schemeClr val="tx1"/>
              </a:solidFill>
            </a:endParaRPr>
          </a:p>
          <a:p>
            <a:pPr algn="l"/>
            <a:r>
              <a:rPr lang="en-US" altLang="zh-CN" sz="2400" dirty="0" smtClean="0">
                <a:solidFill>
                  <a:schemeClr val="tx1"/>
                </a:solidFill>
              </a:rPr>
              <a:t>3</a:t>
            </a:r>
            <a:r>
              <a:rPr lang="zh-CN" altLang="en-US" sz="2400" dirty="0" smtClean="0">
                <a:solidFill>
                  <a:schemeClr val="tx1"/>
                </a:solidFill>
              </a:rPr>
              <a:t>、体育课中，体育教师要时刻观察学生动态，一旦发生运动性事故及时处理，沉着面对。如</a:t>
            </a:r>
            <a:r>
              <a:rPr lang="zh-CN" altLang="en-US" sz="2400" dirty="0" smtClean="0">
                <a:solidFill>
                  <a:srgbClr val="FF0000"/>
                </a:solidFill>
              </a:rPr>
              <a:t>学生崴脚、关节扭伤</a:t>
            </a:r>
            <a:r>
              <a:rPr lang="zh-CN" altLang="en-US" sz="2400" dirty="0" smtClean="0">
                <a:solidFill>
                  <a:schemeClr val="tx1"/>
                </a:solidFill>
              </a:rPr>
              <a:t>，要第一时间给与科学处理。伤势比较严重者，及时拨打</a:t>
            </a:r>
            <a:r>
              <a:rPr lang="en-US" altLang="zh-CN" sz="2400" dirty="0" smtClean="0">
                <a:solidFill>
                  <a:schemeClr val="tx1"/>
                </a:solidFill>
              </a:rPr>
              <a:t>120</a:t>
            </a:r>
            <a:r>
              <a:rPr lang="zh-CN" altLang="en-US" sz="2400" dirty="0" smtClean="0">
                <a:solidFill>
                  <a:schemeClr val="tx1"/>
                </a:solidFill>
              </a:rPr>
              <a:t>进行救治。</a:t>
            </a:r>
            <a:endParaRPr lang="zh-CN" altLang="en-US" sz="2400" dirty="0">
              <a:solidFill>
                <a:schemeClr val="tx1"/>
              </a:solidFill>
            </a:endParaRPr>
          </a:p>
        </p:txBody>
      </p:sp>
    </p:spTree>
    <p:extLst>
      <p:ext uri="{BB962C8B-B14F-4D97-AF65-F5344CB8AC3E}">
        <p14:creationId xmlns:p14="http://schemas.microsoft.com/office/powerpoint/2010/main" val="1622712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323528" y="25870"/>
            <a:ext cx="7776864" cy="1512168"/>
          </a:xfrm>
        </p:spPr>
        <p:txBody>
          <a:bodyPr/>
          <a:lstStyle/>
          <a:p>
            <a:pPr algn="l"/>
            <a:r>
              <a:rPr lang="zh-CN" altLang="en-US" dirty="0" smtClean="0"/>
              <a:t>三、心肺复苏</a:t>
            </a:r>
            <a:endParaRPr lang="zh-CN" altLang="en-US" dirty="0"/>
          </a:p>
        </p:txBody>
      </p:sp>
      <p:sp>
        <p:nvSpPr>
          <p:cNvPr id="3" name="副标题 2"/>
          <p:cNvSpPr>
            <a:spLocks noGrp="1"/>
          </p:cNvSpPr>
          <p:nvPr>
            <p:ph type="subTitle" idx="1"/>
          </p:nvPr>
        </p:nvSpPr>
        <p:spPr>
          <a:xfrm>
            <a:off x="251520" y="1052736"/>
            <a:ext cx="8640960" cy="6048672"/>
          </a:xfrm>
        </p:spPr>
        <p:txBody>
          <a:bodyPr>
            <a:normAutofit/>
          </a:bodyPr>
          <a:lstStyle/>
          <a:p>
            <a:pPr indent="457200" algn="l">
              <a:lnSpc>
                <a:spcPct val="200000"/>
              </a:lnSpc>
              <a:spcBef>
                <a:spcPts val="3000"/>
              </a:spcBef>
            </a:pPr>
            <a:r>
              <a:rPr lang="zh-CN" altLang="en-US" sz="2400" dirty="0" smtClean="0">
                <a:solidFill>
                  <a:schemeClr val="tx1"/>
                </a:solidFill>
              </a:rPr>
              <a:t>关于运动中猝死事件，近几年报道的很多。学生在参与体育课活动</a:t>
            </a:r>
            <a:r>
              <a:rPr lang="zh-CN" altLang="en-US" sz="2400" dirty="0">
                <a:solidFill>
                  <a:schemeClr val="tx1"/>
                </a:solidFill>
              </a:rPr>
              <a:t>过程</a:t>
            </a:r>
            <a:r>
              <a:rPr lang="zh-CN" altLang="en-US" sz="2400" dirty="0" smtClean="0">
                <a:solidFill>
                  <a:schemeClr val="tx1"/>
                </a:solidFill>
              </a:rPr>
              <a:t>中，出现意外的也层出不穷。运动猝死的主要原因是</a:t>
            </a:r>
            <a:r>
              <a:rPr lang="zh-CN" altLang="en-US" sz="2400" dirty="0" smtClean="0">
                <a:solidFill>
                  <a:srgbClr val="FF0000"/>
                </a:solidFill>
              </a:rPr>
              <a:t>心搏骤停</a:t>
            </a:r>
            <a:r>
              <a:rPr lang="zh-CN" altLang="en-US" sz="2400" dirty="0" smtClean="0">
                <a:solidFill>
                  <a:schemeClr val="tx1"/>
                </a:solidFill>
              </a:rPr>
              <a:t>。</a:t>
            </a:r>
            <a:endParaRPr lang="en-US" altLang="zh-CN" sz="2400" dirty="0" smtClean="0">
              <a:solidFill>
                <a:schemeClr val="tx1"/>
              </a:solidFill>
            </a:endParaRPr>
          </a:p>
          <a:p>
            <a:pPr indent="457200" algn="l">
              <a:lnSpc>
                <a:spcPct val="200000"/>
              </a:lnSpc>
              <a:spcBef>
                <a:spcPts val="3000"/>
              </a:spcBef>
            </a:pPr>
            <a:r>
              <a:rPr lang="zh-CN" altLang="en-US" sz="2400" dirty="0" smtClean="0">
                <a:solidFill>
                  <a:schemeClr val="tx1"/>
                </a:solidFill>
              </a:rPr>
              <a:t>心搏骤停</a:t>
            </a:r>
            <a:r>
              <a:rPr lang="zh-CN" altLang="en-US" sz="2400" dirty="0">
                <a:solidFill>
                  <a:schemeClr val="tx1"/>
                </a:solidFill>
              </a:rPr>
              <a:t>不同于任何慢性病终末期的心脏停搏，若及时采取正确有效的复苏措施，病人有可能被挽回生命并得到</a:t>
            </a:r>
            <a:r>
              <a:rPr lang="zh-CN" altLang="en-US" sz="2400" dirty="0" smtClean="0">
                <a:solidFill>
                  <a:schemeClr val="tx1"/>
                </a:solidFill>
              </a:rPr>
              <a:t>康复，所以</a:t>
            </a:r>
            <a:r>
              <a:rPr lang="zh-CN" altLang="en-US" sz="2400" dirty="0" smtClean="0">
                <a:solidFill>
                  <a:srgbClr val="FF0000"/>
                </a:solidFill>
              </a:rPr>
              <a:t>学会心肺复苏这项技能，对于我们每个人是非常必要的</a:t>
            </a:r>
            <a:r>
              <a:rPr lang="zh-CN" altLang="en-US" sz="2400" dirty="0" smtClean="0">
                <a:solidFill>
                  <a:schemeClr val="tx1"/>
                </a:solidFill>
              </a:rPr>
              <a:t>。</a:t>
            </a:r>
            <a:endParaRPr lang="en-US" altLang="zh-CN" sz="2400" dirty="0" smtClean="0">
              <a:solidFill>
                <a:schemeClr val="tx1"/>
              </a:solidFill>
            </a:endParaRPr>
          </a:p>
          <a:p>
            <a:pPr indent="457200" algn="l"/>
            <a:endParaRPr lang="zh-CN" altLang="en-US" sz="2400" dirty="0">
              <a:solidFill>
                <a:schemeClr val="tx1"/>
              </a:solidFill>
            </a:endParaRPr>
          </a:p>
        </p:txBody>
      </p:sp>
    </p:spTree>
    <p:extLst>
      <p:ext uri="{BB962C8B-B14F-4D97-AF65-F5344CB8AC3E}">
        <p14:creationId xmlns:p14="http://schemas.microsoft.com/office/powerpoint/2010/main" val="878503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51520" y="260648"/>
            <a:ext cx="8640960" cy="6840760"/>
          </a:xfrm>
        </p:spPr>
        <p:txBody>
          <a:bodyPr>
            <a:normAutofit/>
          </a:bodyPr>
          <a:lstStyle/>
          <a:p>
            <a:pPr algn="l">
              <a:lnSpc>
                <a:spcPts val="2880"/>
              </a:lnSpc>
              <a:spcBef>
                <a:spcPts val="4800"/>
              </a:spcBef>
            </a:pPr>
            <a:r>
              <a:rPr lang="zh-CN" altLang="en-US" sz="2800" smtClean="0">
                <a:solidFill>
                  <a:schemeClr val="tx1"/>
                </a:solidFill>
              </a:rPr>
              <a:t>心肺复苏</a:t>
            </a:r>
            <a:r>
              <a:rPr lang="zh-CN" altLang="en-US" sz="2800" dirty="0">
                <a:solidFill>
                  <a:schemeClr val="tx1"/>
                </a:solidFill>
              </a:rPr>
              <a:t>术主要分为三个步骤：打开气道，人工呼吸和胸外心脏按压。一般称为</a:t>
            </a:r>
            <a:r>
              <a:rPr lang="en-US" altLang="zh-CN" sz="2800" dirty="0">
                <a:solidFill>
                  <a:schemeClr val="tx1"/>
                </a:solidFill>
              </a:rPr>
              <a:t>ABC</a:t>
            </a:r>
            <a:r>
              <a:rPr lang="zh-CN" altLang="en-US" sz="2800" dirty="0">
                <a:solidFill>
                  <a:schemeClr val="tx1"/>
                </a:solidFill>
              </a:rPr>
              <a:t>步骤。</a:t>
            </a:r>
          </a:p>
          <a:p>
            <a:pPr algn="l">
              <a:lnSpc>
                <a:spcPts val="2880"/>
              </a:lnSpc>
              <a:spcBef>
                <a:spcPts val="4800"/>
              </a:spcBef>
            </a:pPr>
            <a:r>
              <a:rPr lang="en-US" altLang="zh-CN" sz="2800" dirty="0">
                <a:solidFill>
                  <a:schemeClr val="tx1"/>
                </a:solidFill>
              </a:rPr>
              <a:t>A</a:t>
            </a:r>
            <a:r>
              <a:rPr lang="zh-CN" altLang="en-US" sz="2800" dirty="0">
                <a:solidFill>
                  <a:schemeClr val="tx1"/>
                </a:solidFill>
              </a:rPr>
              <a:t>：患者的意识判断和打开气道。</a:t>
            </a:r>
          </a:p>
          <a:p>
            <a:pPr algn="l">
              <a:lnSpc>
                <a:spcPts val="2880"/>
              </a:lnSpc>
              <a:spcBef>
                <a:spcPts val="4800"/>
              </a:spcBef>
            </a:pPr>
            <a:r>
              <a:rPr lang="en-US" altLang="zh-CN" sz="2800" dirty="0">
                <a:solidFill>
                  <a:schemeClr val="tx1"/>
                </a:solidFill>
              </a:rPr>
              <a:t>B</a:t>
            </a:r>
            <a:r>
              <a:rPr lang="zh-CN" altLang="en-US" sz="2800" dirty="0">
                <a:solidFill>
                  <a:schemeClr val="tx1"/>
                </a:solidFill>
              </a:rPr>
              <a:t>：人工呼吸。</a:t>
            </a:r>
          </a:p>
          <a:p>
            <a:pPr algn="l">
              <a:lnSpc>
                <a:spcPts val="2880"/>
              </a:lnSpc>
              <a:spcBef>
                <a:spcPts val="4800"/>
              </a:spcBef>
            </a:pPr>
            <a:r>
              <a:rPr lang="en-US" altLang="zh-CN" sz="2800" dirty="0">
                <a:solidFill>
                  <a:schemeClr val="tx1"/>
                </a:solidFill>
              </a:rPr>
              <a:t>C</a:t>
            </a:r>
            <a:r>
              <a:rPr lang="zh-CN" altLang="en-US" sz="2800" dirty="0">
                <a:solidFill>
                  <a:schemeClr val="tx1"/>
                </a:solidFill>
              </a:rPr>
              <a:t>：人工循环。</a:t>
            </a:r>
          </a:p>
          <a:p>
            <a:pPr algn="l">
              <a:lnSpc>
                <a:spcPts val="2880"/>
              </a:lnSpc>
              <a:spcBef>
                <a:spcPts val="4800"/>
              </a:spcBef>
            </a:pPr>
            <a:endParaRPr lang="zh-CN" altLang="en-US" sz="2400" dirty="0">
              <a:solidFill>
                <a:schemeClr val="tx1"/>
              </a:solidFill>
            </a:endParaRPr>
          </a:p>
        </p:txBody>
      </p:sp>
    </p:spTree>
    <p:extLst>
      <p:ext uri="{BB962C8B-B14F-4D97-AF65-F5344CB8AC3E}">
        <p14:creationId xmlns:p14="http://schemas.microsoft.com/office/powerpoint/2010/main" val="3007341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1153</Words>
  <Application>Microsoft Office PowerPoint</Application>
  <PresentationFormat>全屏显示(4:3)</PresentationFormat>
  <Paragraphs>64</Paragraphs>
  <Slides>13</Slides>
  <Notes>1</Notes>
  <HiddenSlides>0</HiddenSlides>
  <MMClips>0</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Office 主题</vt:lpstr>
      <vt:lpstr>心肺复苏技能培训、体育课意外事故预案及课堂常规</vt:lpstr>
      <vt:lpstr>一、课堂常规</vt:lpstr>
      <vt:lpstr>PowerPoint 演示文稿</vt:lpstr>
      <vt:lpstr>PowerPoint 演示文稿</vt:lpstr>
      <vt:lpstr>PowerPoint 演示文稿</vt:lpstr>
      <vt:lpstr>PowerPoint 演示文稿</vt:lpstr>
      <vt:lpstr>二、常见体育课意外事故处理预案</vt:lpstr>
      <vt:lpstr>三、心肺复苏</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44</cp:revision>
  <dcterms:created xsi:type="dcterms:W3CDTF">2020-05-28T06:17:48Z</dcterms:created>
  <dcterms:modified xsi:type="dcterms:W3CDTF">2020-06-01T02:20:41Z</dcterms:modified>
</cp:coreProperties>
</file>